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5"/>
  </p:sldMasterIdLst>
  <p:notesMasterIdLst>
    <p:notesMasterId r:id="rId17"/>
  </p:notesMasterIdLst>
  <p:sldIdLst>
    <p:sldId id="256" r:id="rId6"/>
    <p:sldId id="260" r:id="rId7"/>
    <p:sldId id="261" r:id="rId8"/>
    <p:sldId id="257" r:id="rId9"/>
    <p:sldId id="258" r:id="rId10"/>
    <p:sldId id="259" r:id="rId11"/>
    <p:sldId id="265" r:id="rId12"/>
    <p:sldId id="262" r:id="rId13"/>
    <p:sldId id="263" r:id="rId14"/>
    <p:sldId id="264" r:id="rId15"/>
    <p:sldId id="266" r:id="rId16"/>
  </p:sldIdLst>
  <p:sldSz cx="9144000" cy="6858000" type="screen4x3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913" autoAdjust="0"/>
    <p:restoredTop sz="94660"/>
  </p:normalViewPr>
  <p:slideViewPr>
    <p:cSldViewPr snapToGrid="0" snapToObjects="1">
      <p:cViewPr>
        <p:scale>
          <a:sx n="76" d="100"/>
          <a:sy n="76" d="100"/>
        </p:scale>
        <p:origin x="-1786" y="1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5EB0D6-1013-4586-B085-93FD046902E2}" type="datetimeFigureOut">
              <a:rPr lang="en-US" smtClean="0"/>
              <a:pPr/>
              <a:t>11/10/2011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387850"/>
            <a:ext cx="5559425" cy="4156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E14D2D-3301-4850-BF46-B4454B5D22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66329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14D2D-3301-4850-BF46-B4454B5D226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31911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A60A8-1750-4179-97AF-300EC987D7FF}" type="datetime1">
              <a:rPr lang="en-US" smtClean="0"/>
              <a:pPr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3B8D5-F0E0-5E4A-9724-9C63ACD551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18459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4528E-5AE0-4FB5-9367-32D8566B2A2A}" type="datetime1">
              <a:rPr lang="en-US" smtClean="0"/>
              <a:pPr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3B8D5-F0E0-5E4A-9724-9C63ACD551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24350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3282-A551-4161-9C69-914A14235090}" type="datetime1">
              <a:rPr lang="en-US" smtClean="0"/>
              <a:pPr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3B8D5-F0E0-5E4A-9724-9C63ACD551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73847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DED42-8321-471E-B8B1-2543F31E7E8B}" type="datetime1">
              <a:rPr lang="en-US" smtClean="0"/>
              <a:pPr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3B8D5-F0E0-5E4A-9724-9C63ACD551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48768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2F7E8-0E43-40D8-B03C-8A7262CA0000}" type="datetime1">
              <a:rPr lang="en-US" smtClean="0"/>
              <a:pPr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3B8D5-F0E0-5E4A-9724-9C63ACD551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62027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16FD7-CD39-43AC-8947-1359331EE5E3}" type="datetime1">
              <a:rPr lang="en-US" smtClean="0"/>
              <a:pPr/>
              <a:t>11/10/2011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3B8D5-F0E0-5E4A-9724-9C63ACD551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48378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B5154-3834-488C-A2E5-278F826865C2}" type="datetime1">
              <a:rPr lang="en-US" smtClean="0"/>
              <a:pPr/>
              <a:t>11/10/2011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3B8D5-F0E0-5E4A-9724-9C63ACD551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83479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0981F-6D6A-4628-8EEF-A31732D23AD9}" type="datetime1">
              <a:rPr lang="en-US" smtClean="0"/>
              <a:pPr/>
              <a:t>11/10/2011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3B8D5-F0E0-5E4A-9724-9C63ACD551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5073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57F3B-5F83-4E2F-9C0A-B03B0D4BD4B8}" type="datetime1">
              <a:rPr lang="en-US" smtClean="0"/>
              <a:pPr/>
              <a:t>11/10/2011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3B8D5-F0E0-5E4A-9724-9C63ACD551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85786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509FC-403E-44F8-9DB7-D7053CA54650}" type="datetime1">
              <a:rPr lang="en-US" smtClean="0"/>
              <a:pPr/>
              <a:t>11/10/2011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3B8D5-F0E0-5E4A-9724-9C63ACD551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45983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AAFFB-CB2B-40F2-90BB-BA2070AC1969}" type="datetime1">
              <a:rPr lang="en-US" smtClean="0"/>
              <a:pPr/>
              <a:t>11/10/2011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3B8D5-F0E0-5E4A-9724-9C63ACD551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06763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428F7-E026-494E-B76C-6B33669379F6}" type="datetime1">
              <a:rPr lang="en-US" smtClean="0"/>
              <a:pPr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3B8D5-F0E0-5E4A-9724-9C63ACD551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65294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Microsoft_Office_Excel_97-2003_Worksheet2.xls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6"/>
                </a:solidFill>
              </a:rPr>
              <a:t>Overview of the J.J. Pickle Research Campus</a:t>
            </a:r>
            <a:endParaRPr lang="en-US" sz="4000" dirty="0">
              <a:solidFill>
                <a:schemeClr val="accent6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William Powers, Jr.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President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The University of Texas at Austin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November 10, 2011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Academic Affairs Committee</a:t>
            </a:r>
          </a:p>
          <a:p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6785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Bureau of Economic Geology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92853" y="1270826"/>
            <a:ext cx="8093947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Oldest Organized Research Unit at U. T. Austin (founded in 1909)</a:t>
            </a:r>
          </a:p>
          <a:p>
            <a:endParaRPr lang="en-US" dirty="0" smtClean="0"/>
          </a:p>
          <a:p>
            <a:r>
              <a:rPr lang="en-US" b="1" dirty="0" smtClean="0"/>
              <a:t>Industry Partnerships</a:t>
            </a:r>
            <a:r>
              <a:rPr lang="en-US" dirty="0" smtClean="0"/>
              <a:t>: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Industrial </a:t>
            </a:r>
            <a:r>
              <a:rPr lang="en-US" dirty="0">
                <a:solidFill>
                  <a:srgbClr val="0000FF"/>
                </a:solidFill>
              </a:rPr>
              <a:t>Affiliate </a:t>
            </a:r>
            <a:r>
              <a:rPr lang="en-US" dirty="0" smtClean="0">
                <a:solidFill>
                  <a:srgbClr val="0000FF"/>
                </a:solidFill>
              </a:rPr>
              <a:t>Programs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10 </a:t>
            </a:r>
            <a:r>
              <a:rPr lang="en-US" dirty="0"/>
              <a:t>basic research programs led by researchers with international </a:t>
            </a:r>
            <a:r>
              <a:rPr lang="en-US" dirty="0" smtClean="0"/>
              <a:t>reputations</a:t>
            </a:r>
            <a:endParaRPr lang="en-US" dirty="0"/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~ </a:t>
            </a:r>
            <a:r>
              <a:rPr lang="en-US" dirty="0"/>
              <a:t>100 global companies as </a:t>
            </a:r>
            <a:r>
              <a:rPr lang="en-US" dirty="0" smtClean="0"/>
              <a:t>members</a:t>
            </a:r>
            <a:r>
              <a:rPr lang="en-US" dirty="0"/>
              <a:t> </a:t>
            </a:r>
            <a:r>
              <a:rPr lang="en-US" dirty="0" smtClean="0"/>
              <a:t>providing $</a:t>
            </a:r>
            <a:r>
              <a:rPr lang="en-US" dirty="0"/>
              <a:t>5 million </a:t>
            </a:r>
            <a:r>
              <a:rPr lang="en-US" dirty="0" smtClean="0"/>
              <a:t>of total </a:t>
            </a:r>
            <a:r>
              <a:rPr lang="en-US" dirty="0"/>
              <a:t>annual </a:t>
            </a:r>
            <a:r>
              <a:rPr lang="en-US" dirty="0" smtClean="0"/>
              <a:t>support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Advanced </a:t>
            </a:r>
            <a:r>
              <a:rPr lang="en-US" dirty="0">
                <a:solidFill>
                  <a:srgbClr val="0000FF"/>
                </a:solidFill>
              </a:rPr>
              <a:t>Energy Consortium (AEC) </a:t>
            </a:r>
            <a:endParaRPr lang="en-US" dirty="0" smtClean="0">
              <a:solidFill>
                <a:srgbClr val="0000FF"/>
              </a:solidFill>
            </a:endParaRP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Leading </a:t>
            </a:r>
            <a:r>
              <a:rPr lang="en-US" dirty="0"/>
              <a:t>international program </a:t>
            </a:r>
            <a:r>
              <a:rPr lang="en-US" dirty="0" smtClean="0"/>
              <a:t>on pre</a:t>
            </a:r>
            <a:r>
              <a:rPr lang="en-US" dirty="0"/>
              <a:t>-competitive research on micro- and </a:t>
            </a:r>
            <a:r>
              <a:rPr lang="en-US" dirty="0" err="1"/>
              <a:t>nano</a:t>
            </a:r>
            <a:r>
              <a:rPr lang="en-US" dirty="0"/>
              <a:t>-sensors for oil and </a:t>
            </a:r>
            <a:r>
              <a:rPr lang="en-US" dirty="0" smtClean="0"/>
              <a:t>gas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Collaborating </a:t>
            </a:r>
            <a:r>
              <a:rPr lang="en-US" dirty="0"/>
              <a:t>and supporting </a:t>
            </a:r>
            <a:r>
              <a:rPr lang="en-US" i="1" dirty="0"/>
              <a:t>25 </a:t>
            </a:r>
            <a:r>
              <a:rPr lang="en-US" dirty="0"/>
              <a:t>universities worldwide with over 100 students </a:t>
            </a:r>
            <a:r>
              <a:rPr lang="en-US" dirty="0" smtClean="0"/>
              <a:t>involved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10 </a:t>
            </a:r>
            <a:r>
              <a:rPr lang="en-US" dirty="0"/>
              <a:t>major corporate members providing $10 million a </a:t>
            </a:r>
            <a:r>
              <a:rPr lang="en-US" dirty="0" smtClean="0"/>
              <a:t>year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Gulf </a:t>
            </a:r>
            <a:r>
              <a:rPr lang="en-US" dirty="0">
                <a:solidFill>
                  <a:srgbClr val="0000FF"/>
                </a:solidFill>
              </a:rPr>
              <a:t>Coast Carbon </a:t>
            </a:r>
            <a:r>
              <a:rPr lang="en-US" dirty="0" smtClean="0">
                <a:solidFill>
                  <a:srgbClr val="0000FF"/>
                </a:solidFill>
              </a:rPr>
              <a:t>Center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Major </a:t>
            </a:r>
            <a:r>
              <a:rPr lang="en-US" dirty="0"/>
              <a:t>integrated program studying geologic carbon </a:t>
            </a:r>
            <a:r>
              <a:rPr lang="en-US" dirty="0" smtClean="0"/>
              <a:t>sequestration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Actual </a:t>
            </a:r>
            <a:r>
              <a:rPr lang="en-US" dirty="0"/>
              <a:t>injection of more than 2 million tons of CO</a:t>
            </a:r>
            <a:r>
              <a:rPr lang="en-US" baseline="-25000" dirty="0"/>
              <a:t>2</a:t>
            </a:r>
            <a:r>
              <a:rPr lang="en-US" dirty="0"/>
              <a:t> in several US </a:t>
            </a:r>
            <a:r>
              <a:rPr lang="en-US" dirty="0" smtClean="0"/>
              <a:t>sites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$</a:t>
            </a:r>
            <a:r>
              <a:rPr lang="en-US" dirty="0"/>
              <a:t>50 million federal funding and major industrial </a:t>
            </a:r>
            <a:r>
              <a:rPr lang="en-US" dirty="0" smtClean="0"/>
              <a:t>funding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25 </a:t>
            </a:r>
            <a:r>
              <a:rPr lang="en-US" dirty="0"/>
              <a:t>international university and industrial </a:t>
            </a:r>
            <a:r>
              <a:rPr lang="en-US" dirty="0" smtClean="0"/>
              <a:t>partners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/>
              <a:t>R</a:t>
            </a:r>
            <a:r>
              <a:rPr lang="en-US" dirty="0" smtClean="0"/>
              <a:t>esearch </a:t>
            </a:r>
            <a:r>
              <a:rPr lang="en-US" dirty="0"/>
              <a:t>involves student and Post Doc </a:t>
            </a:r>
            <a:r>
              <a:rPr lang="en-US" dirty="0" smtClean="0"/>
              <a:t>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3B8D5-F0E0-5E4A-9724-9C63ACD5511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52383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Center for Space Research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4" y="1463628"/>
            <a:ext cx="5826471" cy="4484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GRACE (Gravity Recovery and Climate Experiment)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3564" y="4108923"/>
            <a:ext cx="58930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MAGIC  (</a:t>
            </a:r>
            <a:r>
              <a:rPr lang="en-US" sz="2000" dirty="0" smtClean="0"/>
              <a:t>Mid-American </a:t>
            </a:r>
            <a:r>
              <a:rPr lang="en-US" sz="2000" dirty="0"/>
              <a:t>Geospatial Information Center</a:t>
            </a:r>
            <a:r>
              <a:rPr lang="en-US" sz="2000" i="1" dirty="0" smtClean="0"/>
              <a:t>)</a:t>
            </a:r>
            <a:endParaRPr lang="en-US" sz="20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3911238" y="1955450"/>
            <a:ext cx="44185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Makes detailed </a:t>
            </a:r>
            <a:r>
              <a:rPr lang="en-US" dirty="0"/>
              <a:t>measurements of Earth's gravity </a:t>
            </a:r>
            <a:r>
              <a:rPr lang="en-US" dirty="0" smtClean="0"/>
              <a:t>field, which </a:t>
            </a:r>
            <a:r>
              <a:rPr lang="en-US" dirty="0"/>
              <a:t>lead to discoveries </a:t>
            </a:r>
            <a:r>
              <a:rPr lang="en-US" dirty="0" smtClean="0"/>
              <a:t>about </a:t>
            </a:r>
            <a:r>
              <a:rPr lang="en-US" dirty="0"/>
              <a:t>Earth's natural </a:t>
            </a:r>
            <a:r>
              <a:rPr lang="en-US" dirty="0" smtClean="0"/>
              <a:t>systems.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3351" y="2050595"/>
            <a:ext cx="2034703" cy="181088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1021" y="4671791"/>
            <a:ext cx="2137033" cy="160277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959229" y="4510688"/>
            <a:ext cx="43705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Monitors in real time </a:t>
            </a:r>
            <a:r>
              <a:rPr lang="en-US" dirty="0"/>
              <a:t>wildfires, flashfloods, tornadoes, dust storms, oil spills, red tide </a:t>
            </a:r>
            <a:r>
              <a:rPr lang="en-US" dirty="0" smtClean="0"/>
              <a:t>outbreaks, </a:t>
            </a:r>
            <a:r>
              <a:rPr lang="en-US" dirty="0"/>
              <a:t>and other natural and man-made disasters that affect the region.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959230" y="5711017"/>
            <a:ext cx="48324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Three </a:t>
            </a:r>
            <a:r>
              <a:rPr lang="en-US" dirty="0"/>
              <a:t>antennas </a:t>
            </a:r>
            <a:r>
              <a:rPr lang="en-US" dirty="0" smtClean="0"/>
              <a:t>at the Center </a:t>
            </a:r>
            <a:r>
              <a:rPr lang="en-US" dirty="0"/>
              <a:t>for Space Research provide </a:t>
            </a:r>
            <a:r>
              <a:rPr lang="en-US" dirty="0" smtClean="0"/>
              <a:t>downlink </a:t>
            </a:r>
            <a:r>
              <a:rPr lang="en-US" dirty="0"/>
              <a:t>capability and deliver multiple real-time remote sensing data to users.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3B8D5-F0E0-5E4A-9724-9C63ACD5511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31521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The History of the J.J. Pickle Research Campus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199" y="1315364"/>
            <a:ext cx="8325059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200" dirty="0" smtClean="0"/>
              <a:t>During WWII:  Plant to produce magnesium from ore mined in Texas.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 smtClean="0"/>
              <a:t>September 21, 1946:  Contract between U. T. Austin and the War Assets Administration for a 20 year lease with an option to purchase.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 smtClean="0"/>
              <a:t>Lease contract value of $14,754,936 to be made “in performance of research for the public good.”  The facility is named the “Off Campus Research Center” (OCRC) by President T. S. Painter.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 smtClean="0"/>
              <a:t>On December 20, 1949, U. T. Austin exercises its option to buy the property.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 smtClean="0"/>
              <a:t>On May 1953, Judge James Hart (first U. T. System Chancellor) renames the OCRC the “Balcones Research Center” (BRC).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 smtClean="0"/>
              <a:t>In 1974, U. T. Austin purchased 83 additional acres west of </a:t>
            </a:r>
            <a:r>
              <a:rPr lang="en-US" sz="2200" dirty="0" err="1" smtClean="0"/>
              <a:t>Mopac</a:t>
            </a:r>
            <a:r>
              <a:rPr lang="en-US" sz="2200" dirty="0" smtClean="0"/>
              <a:t> and built facilities for U. T. Austin-Industry projects and the Microelectronics Computer Corporation (MCC).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 smtClean="0"/>
              <a:t>On March 30, 1994, the BRC is renamed the J.J. Pickle Research Campus (PRC), after Congressman J.J. “Jake” Pickle.</a:t>
            </a:r>
          </a:p>
          <a:p>
            <a:pPr marL="285750" indent="-285750">
              <a:buFont typeface="Arial"/>
              <a:buChar char="•"/>
            </a:pPr>
            <a:endParaRPr lang="en-US" sz="2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3B8D5-F0E0-5E4A-9724-9C63ACD5511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5077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991" y="3292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100" dirty="0" smtClean="0">
                <a:solidFill>
                  <a:srgbClr val="0000FF"/>
                </a:solidFill>
              </a:rPr>
              <a:t>Research &amp; Development (R&amp;D) Awards to PRC Units</a:t>
            </a:r>
            <a:br>
              <a:rPr lang="en-US" sz="3100" dirty="0" smtClean="0">
                <a:solidFill>
                  <a:srgbClr val="0000FF"/>
                </a:solidFill>
              </a:rPr>
            </a:br>
            <a:r>
              <a:rPr lang="en-US" sz="3100" dirty="0" smtClean="0">
                <a:solidFill>
                  <a:srgbClr val="0000FF"/>
                </a:solidFill>
              </a:rPr>
              <a:t> Over the Last Five Years</a:t>
            </a:r>
            <a:br>
              <a:rPr lang="en-US" sz="3100" dirty="0" smtClean="0">
                <a:solidFill>
                  <a:srgbClr val="0000FF"/>
                </a:solidFill>
              </a:rPr>
            </a:br>
            <a:r>
              <a:rPr lang="en-US" sz="2400" dirty="0" smtClean="0">
                <a:solidFill>
                  <a:srgbClr val="0000FF"/>
                </a:solidFill>
              </a:rPr>
              <a:t>(in Thousands of Dollars)</a:t>
            </a:r>
            <a:br>
              <a:rPr lang="en-US" sz="2400" dirty="0" smtClean="0">
                <a:solidFill>
                  <a:srgbClr val="0000FF"/>
                </a:solidFill>
              </a:rPr>
            </a:br>
            <a:endParaRPr lang="en-US" sz="2400" dirty="0">
              <a:solidFill>
                <a:srgbClr val="0000FF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470237946"/>
              </p:ext>
            </p:extLst>
          </p:nvPr>
        </p:nvGraphicFramePr>
        <p:xfrm>
          <a:off x="147638" y="1471613"/>
          <a:ext cx="8553450" cy="3609975"/>
        </p:xfrm>
        <a:graphic>
          <a:graphicData uri="http://schemas.openxmlformats.org/presentationml/2006/ole">
            <p:oleObj spid="_x0000_s4143" name="Worksheet" r:id="rId3" imgW="8553379" imgH="3609911" progId="Excel.Sheet.12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3B8D5-F0E0-5E4A-9724-9C63ACD5511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1550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70000"/>
              </a:lnSpc>
            </a:pPr>
            <a:r>
              <a:rPr lang="en-US" sz="2400" dirty="0" smtClean="0">
                <a:solidFill>
                  <a:srgbClr val="0000FF"/>
                </a:solidFill>
              </a:rPr>
              <a:t>Federal and Industry R&amp;D Expenditures at Universities</a:t>
            </a:r>
            <a:br>
              <a:rPr lang="en-US" sz="2400" dirty="0" smtClean="0">
                <a:solidFill>
                  <a:srgbClr val="0000FF"/>
                </a:solidFill>
              </a:rPr>
            </a:br>
            <a:r>
              <a:rPr lang="en-US" sz="2400" dirty="0" smtClean="0">
                <a:solidFill>
                  <a:srgbClr val="0000FF"/>
                </a:solidFill>
              </a:rPr>
              <a:t> </a:t>
            </a:r>
            <a:br>
              <a:rPr lang="en-US" sz="2400" dirty="0" smtClean="0">
                <a:solidFill>
                  <a:srgbClr val="0000FF"/>
                </a:solidFill>
              </a:rPr>
            </a:br>
            <a:r>
              <a:rPr lang="en-US" sz="2400" dirty="0" smtClean="0">
                <a:solidFill>
                  <a:srgbClr val="0000FF"/>
                </a:solidFill>
              </a:rPr>
              <a:t>WITHOUT a Medical School for FY 2009</a:t>
            </a:r>
            <a:br>
              <a:rPr lang="en-US" sz="2400" dirty="0" smtClean="0">
                <a:solidFill>
                  <a:srgbClr val="0000FF"/>
                </a:solidFill>
              </a:rPr>
            </a:br>
            <a:r>
              <a:rPr lang="en-US" sz="2400" dirty="0" smtClean="0">
                <a:solidFill>
                  <a:srgbClr val="0000FF"/>
                </a:solidFill>
              </a:rPr>
              <a:t/>
            </a:r>
            <a:br>
              <a:rPr lang="en-US" sz="2400" dirty="0" smtClean="0">
                <a:solidFill>
                  <a:srgbClr val="0000FF"/>
                </a:solidFill>
              </a:rPr>
            </a:br>
            <a:r>
              <a:rPr lang="en-US" sz="1800" dirty="0" smtClean="0">
                <a:solidFill>
                  <a:srgbClr val="0000FF"/>
                </a:solidFill>
              </a:rPr>
              <a:t>(in Thousand of Dollars) </a:t>
            </a:r>
            <a:endParaRPr lang="en-US" sz="1800" dirty="0">
              <a:solidFill>
                <a:srgbClr val="0000FF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708194650"/>
              </p:ext>
            </p:extLst>
          </p:nvPr>
        </p:nvGraphicFramePr>
        <p:xfrm>
          <a:off x="833438" y="1500188"/>
          <a:ext cx="8189912" cy="4437062"/>
        </p:xfrm>
        <a:graphic>
          <a:graphicData uri="http://schemas.openxmlformats.org/presentationml/2006/ole">
            <p:oleObj spid="_x0000_s1078" name="Worksheet" r:id="rId3" imgW="6454207" imgH="3497679" progId="Excel.Sheet.8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06178" y="6089154"/>
            <a:ext cx="487684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0" i="0" dirty="0" smtClean="0">
                <a:solidFill>
                  <a:srgbClr val="000000"/>
                </a:solidFill>
                <a:latin typeface="Arial Narrow"/>
                <a:ea typeface="Arial Narrow"/>
                <a:cs typeface="Arial Narrow"/>
              </a:rPr>
              <a:t>SOURCE:  National Science Foundation/Division of Science Resources Statistics,</a:t>
            </a:r>
          </a:p>
          <a:p>
            <a:r>
              <a:rPr lang="en-US" sz="1100" b="0" i="0" dirty="0" smtClean="0">
                <a:solidFill>
                  <a:srgbClr val="000000"/>
                </a:solidFill>
                <a:latin typeface="Arial Narrow"/>
                <a:ea typeface="Arial Narrow"/>
                <a:cs typeface="Arial Narrow"/>
              </a:rPr>
              <a:t> Survey of Research and Development Expenditures at Universities and Colleges, FY 2009.</a:t>
            </a:r>
            <a:endParaRPr lang="en-US" sz="11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3B8D5-F0E0-5E4A-9724-9C63ACD5511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515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9454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The Impact of a Medical School</a:t>
            </a:r>
            <a:endParaRPr lang="en-US" sz="3200" dirty="0">
              <a:solidFill>
                <a:srgbClr val="0000FF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034947745"/>
              </p:ext>
            </p:extLst>
          </p:nvPr>
        </p:nvGraphicFramePr>
        <p:xfrm>
          <a:off x="1102856" y="1198541"/>
          <a:ext cx="7202488" cy="4659313"/>
        </p:xfrm>
        <a:graphic>
          <a:graphicData uri="http://schemas.openxmlformats.org/presentationml/2006/ole">
            <p:oleObj spid="_x0000_s2101" name="Worksheet" r:id="rId3" imgW="6905686" imgH="4467315" progId="Excel.Sheet.12">
              <p:embed/>
            </p:oleObj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3B8D5-F0E0-5E4A-9724-9C63ACD5511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15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83773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The Texas Landscape</a:t>
            </a:r>
            <a:endParaRPr lang="en-US" sz="3200" dirty="0">
              <a:solidFill>
                <a:srgbClr val="0000FF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983732362"/>
              </p:ext>
            </p:extLst>
          </p:nvPr>
        </p:nvGraphicFramePr>
        <p:xfrm>
          <a:off x="814104" y="1141412"/>
          <a:ext cx="7531100" cy="5214938"/>
        </p:xfrm>
        <a:graphic>
          <a:graphicData uri="http://schemas.openxmlformats.org/presentationml/2006/ole">
            <p:oleObj spid="_x0000_s3121" name="Worksheet" r:id="rId4" imgW="6200842" imgH="4543541" progId="Excel.Sheet.8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3B8D5-F0E0-5E4A-9724-9C63ACD5511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1223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Research Drivers at PRC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Focus on:</a:t>
            </a:r>
          </a:p>
          <a:p>
            <a:pPr lvl="1"/>
            <a:r>
              <a:rPr lang="en-US" dirty="0" smtClean="0"/>
              <a:t>National and Regional Needs</a:t>
            </a:r>
          </a:p>
          <a:p>
            <a:pPr lvl="1"/>
            <a:r>
              <a:rPr lang="en-US" dirty="0" smtClean="0"/>
              <a:t>Large Scale Projects</a:t>
            </a:r>
          </a:p>
          <a:p>
            <a:pPr lvl="1"/>
            <a:r>
              <a:rPr lang="en-US" dirty="0" smtClean="0"/>
              <a:t>Collaborations with Industry and Academia</a:t>
            </a:r>
          </a:p>
          <a:p>
            <a:pPr lvl="1"/>
            <a:r>
              <a:rPr lang="en-US" dirty="0" smtClean="0"/>
              <a:t>Impact</a:t>
            </a:r>
          </a:p>
          <a:p>
            <a:pPr marL="0" indent="0" algn="ctr">
              <a:buNone/>
            </a:pPr>
            <a:r>
              <a:rPr lang="en-US" sz="2800" dirty="0" smtClean="0"/>
              <a:t>(examples follow) 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3B8D5-F0E0-5E4A-9724-9C63ACD5511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54223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Applied Research Laboratories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4079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600" dirty="0" smtClean="0"/>
              <a:t>Founded in 1945 and one of five of the U. S. Navy’s University Affiliated Research Centers (others: John Hopkins, Penn State, University of Washington, and University of Hawaii)</a:t>
            </a:r>
            <a:br>
              <a:rPr lang="en-US" sz="2600" dirty="0" smtClean="0"/>
            </a:b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>
                <a:solidFill>
                  <a:srgbClr val="0000FF"/>
                </a:solidFill>
              </a:rPr>
              <a:t>Technology Areas</a:t>
            </a:r>
          </a:p>
          <a:p>
            <a:pPr lvl="1"/>
            <a:r>
              <a:rPr lang="en-US" sz="2600" dirty="0" smtClean="0"/>
              <a:t>Submarine Sonar</a:t>
            </a:r>
          </a:p>
          <a:p>
            <a:pPr lvl="1"/>
            <a:r>
              <a:rPr lang="en-US" sz="2600" dirty="0" smtClean="0"/>
              <a:t>Undersea Surveillance</a:t>
            </a:r>
          </a:p>
          <a:p>
            <a:pPr lvl="1"/>
            <a:r>
              <a:rPr lang="en-US" sz="2600" dirty="0" smtClean="0"/>
              <a:t>Global Positioning System</a:t>
            </a:r>
          </a:p>
          <a:p>
            <a:pPr lvl="1"/>
            <a:r>
              <a:rPr lang="en-US" sz="2600" dirty="0" smtClean="0"/>
              <a:t>Mine Countermeasures</a:t>
            </a:r>
          </a:p>
          <a:p>
            <a:pPr lvl="1"/>
            <a:r>
              <a:rPr lang="en-US" sz="2600" dirty="0" smtClean="0"/>
              <a:t>Communications and Telemetry for Sensor Networks</a:t>
            </a:r>
          </a:p>
          <a:p>
            <a:pPr lvl="1"/>
            <a:r>
              <a:rPr lang="en-US" sz="2600" dirty="0" smtClean="0"/>
              <a:t>Waterside Security Systems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3B8D5-F0E0-5E4A-9724-9C63ACD5511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22345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Center for </a:t>
            </a:r>
            <a:r>
              <a:rPr lang="en-US" dirty="0" err="1" smtClean="0">
                <a:solidFill>
                  <a:srgbClr val="0000FF"/>
                </a:solidFill>
              </a:rPr>
              <a:t>Electromechanics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Primary Focus</a:t>
            </a:r>
          </a:p>
          <a:p>
            <a:pPr lvl="1"/>
            <a:r>
              <a:rPr lang="en-US" dirty="0" smtClean="0"/>
              <a:t>Designs, builds, and tests first-of-a-kind devices and systems</a:t>
            </a:r>
          </a:p>
          <a:p>
            <a:pPr lvl="1"/>
            <a:r>
              <a:rPr lang="en-US" dirty="0" smtClean="0"/>
              <a:t>Provides technology and advice to the government</a:t>
            </a:r>
          </a:p>
          <a:p>
            <a:pPr lvl="1"/>
            <a:r>
              <a:rPr lang="en-US" dirty="0" smtClean="0"/>
              <a:t>Transfers products and technology to industry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Technology Areas</a:t>
            </a:r>
          </a:p>
          <a:p>
            <a:pPr lvl="1"/>
            <a:r>
              <a:rPr lang="en-US" dirty="0" smtClean="0"/>
              <a:t>Electric Power:  Advanced generators, electric grid control, electromagnetic launch</a:t>
            </a:r>
          </a:p>
          <a:p>
            <a:pPr lvl="1"/>
            <a:r>
              <a:rPr lang="en-US" dirty="0" smtClean="0"/>
              <a:t>Defense:  Aircraft launcher, all electric ships</a:t>
            </a:r>
          </a:p>
          <a:p>
            <a:pPr lvl="1"/>
            <a:r>
              <a:rPr lang="en-US" dirty="0" smtClean="0"/>
              <a:t>Transportation:  Advanced trains, active suspension vehicles, intelligent highways</a:t>
            </a:r>
          </a:p>
          <a:p>
            <a:pPr lvl="1"/>
            <a:r>
              <a:rPr lang="en-US" dirty="0" smtClean="0"/>
              <a:t>Biotechnology:  electromechanical cell manipulation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3B8D5-F0E0-5E4A-9724-9C63ACD5511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19698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E5F1E5616CAE4CAC9227908C9EF3E3" ma:contentTypeVersion="16" ma:contentTypeDescription="Create a new document." ma:contentTypeScope="" ma:versionID="073614d7694f3b9df0d70a389f531332">
  <xsd:schema xmlns:xsd="http://www.w3.org/2001/XMLSchema" xmlns:p="http://schemas.microsoft.com/office/2006/metadata/properties" xmlns:ns2="5d0a7f93-cc78-4de4-8b97-1a7e1c6da4c0" targetNamespace="http://schemas.microsoft.com/office/2006/metadata/properties" ma:root="true" ma:fieldsID="f3f4256598e16f8127c101076f9469c1" ns2:_="">
    <xsd:import namespace="5d0a7f93-cc78-4de4-8b97-1a7e1c6da4c0"/>
    <xsd:element name="properties">
      <xsd:complexType>
        <xsd:sequence>
          <xsd:element name="documentManagement">
            <xsd:complexType>
              <xsd:all>
                <xsd:element ref="ns2:Committee" minOccurs="0"/>
                <xsd:element ref="ns2:Meeting_x0020_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5d0a7f93-cc78-4de4-8b97-1a7e1c6da4c0" elementFormDefault="qualified">
    <xsd:import namespace="http://schemas.microsoft.com/office/2006/documentManagement/types"/>
    <xsd:element name="Committee" ma:index="8" nillable="true" ma:displayName="Committee" ma:description="This column contains the name of the committee to which a document pertains." ma:format="Dropdown" ma:internalName="Committee" ma:readOnly="false">
      <xsd:simpleType>
        <xsd:restriction base="dms:Choice">
          <xsd:enumeration value="AAC"/>
          <xsd:enumeration value="ACMRC"/>
          <xsd:enumeration value="CLC"/>
          <xsd:enumeration value="FAPC"/>
          <xsd:enumeration value="FPCC"/>
          <xsd:enumeration value="HAC"/>
          <xsd:enumeration value="MtgBd"/>
          <xsd:enumeration value="TTR"/>
        </xsd:restriction>
      </xsd:simpleType>
    </xsd:element>
    <xsd:element name="Meeting_x0020_Date" ma:index="9" nillable="true" ma:displayName="Meeting Date" ma:internalName="Meeting_x0020_Dat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Committee xmlns="5d0a7f93-cc78-4de4-8b97-1a7e1c6da4c0">AAC</Committee>
    <Meeting_x0020_Date xmlns="5d0a7f93-cc78-4de4-8b97-1a7e1c6da4c0">November 10, 2011</Meeting_x0020_Dat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Props1.xml><?xml version="1.0" encoding="utf-8"?>
<ds:datastoreItem xmlns:ds="http://schemas.openxmlformats.org/officeDocument/2006/customXml" ds:itemID="{83D46206-2141-44C2-BBAA-B8EA1439D2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d0a7f93-cc78-4de4-8b97-1a7e1c6da4c0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29B85E5A-BBE7-40B4-8736-214416FA9C45}">
  <ds:schemaRefs>
    <ds:schemaRef ds:uri="http://schemas.microsoft.com/office/2006/metadata/properties"/>
    <ds:schemaRef ds:uri="5d0a7f93-cc78-4de4-8b97-1a7e1c6da4c0"/>
  </ds:schemaRefs>
</ds:datastoreItem>
</file>

<file path=customXml/itemProps3.xml><?xml version="1.0" encoding="utf-8"?>
<ds:datastoreItem xmlns:ds="http://schemas.openxmlformats.org/officeDocument/2006/customXml" ds:itemID="{12459E66-A950-4149-910D-A1CF81CC6581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3535FC1C-9B87-4990-8F62-2E1A9EC390EF}">
  <ds:schemaRefs>
    <ds:schemaRef ds:uri="http://schemas.microsoft.com/office/2006/metadata/customXs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955</TotalTime>
  <Words>619</Words>
  <Application>Microsoft Office PowerPoint</Application>
  <PresentationFormat>On-screen Show (4:3)</PresentationFormat>
  <Paragraphs>83</Paragraphs>
  <Slides>11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Worksheet</vt:lpstr>
      <vt:lpstr>Overview of the J.J. Pickle Research Campus</vt:lpstr>
      <vt:lpstr>The History of the J.J. Pickle Research Campus</vt:lpstr>
      <vt:lpstr>Research &amp; Development (R&amp;D) Awards to PRC Units  Over the Last Five Years (in Thousands of Dollars) </vt:lpstr>
      <vt:lpstr>Federal and Industry R&amp;D Expenditures at Universities   WITHOUT a Medical School for FY 2009  (in Thousand of Dollars) </vt:lpstr>
      <vt:lpstr>The Impact of a Medical School</vt:lpstr>
      <vt:lpstr>The Texas Landscape</vt:lpstr>
      <vt:lpstr>Research Drivers at PRC</vt:lpstr>
      <vt:lpstr>Applied Research Laboratories</vt:lpstr>
      <vt:lpstr>Center for Electromechanics</vt:lpstr>
      <vt:lpstr>Bureau of Economic Geology</vt:lpstr>
      <vt:lpstr>Center for Space Research</vt:lpstr>
    </vt:vector>
  </TitlesOfParts>
  <Company>UT Austin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11-2011AAC-JJPicklePresentation-Not for AB</dc:title>
  <dc:creator>Juan M. Sanchez</dc:creator>
  <cp:lastModifiedBy>pculler</cp:lastModifiedBy>
  <cp:revision>55</cp:revision>
  <cp:lastPrinted>2011-11-09T22:03:17Z</cp:lastPrinted>
  <dcterms:created xsi:type="dcterms:W3CDTF">2011-11-04T19:35:40Z</dcterms:created>
  <dcterms:modified xsi:type="dcterms:W3CDTF">2011-11-10T21:31:05Z</dcterms:modified>
  <cp:contentType>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0x01010028E5F1E5616CAE4CAC9227908C9EF3E3</vt:lpwstr>
  </property>
</Properties>
</file>