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3"/>
  </p:notesMasterIdLst>
  <p:sldIdLst>
    <p:sldId id="256" r:id="rId2"/>
    <p:sldId id="270" r:id="rId3"/>
    <p:sldId id="268" r:id="rId4"/>
    <p:sldId id="269" r:id="rId5"/>
    <p:sldId id="260" r:id="rId6"/>
    <p:sldId id="259" r:id="rId7"/>
    <p:sldId id="261" r:id="rId8"/>
    <p:sldId id="285" r:id="rId9"/>
    <p:sldId id="279" r:id="rId10"/>
    <p:sldId id="280" r:id="rId11"/>
    <p:sldId id="281" r:id="rId12"/>
    <p:sldId id="282" r:id="rId13"/>
    <p:sldId id="283" r:id="rId14"/>
    <p:sldId id="276" r:id="rId15"/>
    <p:sldId id="277" r:id="rId16"/>
    <p:sldId id="287" r:id="rId17"/>
    <p:sldId id="284" r:id="rId18"/>
    <p:sldId id="286" r:id="rId19"/>
    <p:sldId id="278" r:id="rId20"/>
    <p:sldId id="273" r:id="rId21"/>
    <p:sldId id="263" r:id="rId22"/>
  </p:sldIdLst>
  <p:sldSz cx="9144000" cy="5143500" type="screen16x9"/>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F5DDE26-B5F0-4FB2-9C2F-72822778DAC1}" v="9" dt="2022-11-16T18:01:48.06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7" d="100"/>
          <a:sy n="107" d="100"/>
        </p:scale>
        <p:origin x="754" y="82"/>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rk, Stephanie" userId="aedb36b0-f321-439d-aaa2-b4e1501e5f4b" providerId="ADAL" clId="{4F5DDE26-B5F0-4FB2-9C2F-72822778DAC1}"/>
    <pc:docChg chg="undo custSel addSld delSld modSld sldOrd">
      <pc:chgData name="Park, Stephanie" userId="aedb36b0-f321-439d-aaa2-b4e1501e5f4b" providerId="ADAL" clId="{4F5DDE26-B5F0-4FB2-9C2F-72822778DAC1}" dt="2022-11-18T15:21:41.716" v="845" actId="13926"/>
      <pc:docMkLst>
        <pc:docMk/>
      </pc:docMkLst>
      <pc:sldChg chg="modSp mod">
        <pc:chgData name="Park, Stephanie" userId="aedb36b0-f321-439d-aaa2-b4e1501e5f4b" providerId="ADAL" clId="{4F5DDE26-B5F0-4FB2-9C2F-72822778DAC1}" dt="2022-11-14T21:32:32.859" v="335" actId="20577"/>
        <pc:sldMkLst>
          <pc:docMk/>
          <pc:sldMk cId="3584935894" sldId="256"/>
        </pc:sldMkLst>
        <pc:spChg chg="mod">
          <ac:chgData name="Park, Stephanie" userId="aedb36b0-f321-439d-aaa2-b4e1501e5f4b" providerId="ADAL" clId="{4F5DDE26-B5F0-4FB2-9C2F-72822778DAC1}" dt="2022-11-14T21:32:32.859" v="335" actId="20577"/>
          <ac:spMkLst>
            <pc:docMk/>
            <pc:sldMk cId="3584935894" sldId="256"/>
            <ac:spMk id="2" creationId="{00000000-0000-0000-0000-000000000000}"/>
          </ac:spMkLst>
        </pc:spChg>
      </pc:sldChg>
      <pc:sldChg chg="modSp mod">
        <pc:chgData name="Park, Stephanie" userId="aedb36b0-f321-439d-aaa2-b4e1501e5f4b" providerId="ADAL" clId="{4F5DDE26-B5F0-4FB2-9C2F-72822778DAC1}" dt="2022-11-15T15:00:48.776" v="630" actId="207"/>
        <pc:sldMkLst>
          <pc:docMk/>
          <pc:sldMk cId="2784011941" sldId="260"/>
        </pc:sldMkLst>
        <pc:spChg chg="mod">
          <ac:chgData name="Park, Stephanie" userId="aedb36b0-f321-439d-aaa2-b4e1501e5f4b" providerId="ADAL" clId="{4F5DDE26-B5F0-4FB2-9C2F-72822778DAC1}" dt="2022-11-15T15:00:48.776" v="630" actId="207"/>
          <ac:spMkLst>
            <pc:docMk/>
            <pc:sldMk cId="2784011941" sldId="260"/>
            <ac:spMk id="7" creationId="{B97C6B51-0AC3-4C8F-9B90-104F6075B6E0}"/>
          </ac:spMkLst>
        </pc:spChg>
      </pc:sldChg>
      <pc:sldChg chg="modSp mod">
        <pc:chgData name="Park, Stephanie" userId="aedb36b0-f321-439d-aaa2-b4e1501e5f4b" providerId="ADAL" clId="{4F5DDE26-B5F0-4FB2-9C2F-72822778DAC1}" dt="2022-11-14T21:50:13.886" v="561" actId="6549"/>
        <pc:sldMkLst>
          <pc:docMk/>
          <pc:sldMk cId="1105658501" sldId="263"/>
        </pc:sldMkLst>
        <pc:spChg chg="mod">
          <ac:chgData name="Park, Stephanie" userId="aedb36b0-f321-439d-aaa2-b4e1501e5f4b" providerId="ADAL" clId="{4F5DDE26-B5F0-4FB2-9C2F-72822778DAC1}" dt="2022-11-14T21:50:13.886" v="561" actId="6549"/>
          <ac:spMkLst>
            <pc:docMk/>
            <pc:sldMk cId="1105658501" sldId="263"/>
            <ac:spMk id="3" creationId="{3B751FE1-5BE3-4F42-A38F-504AFB1E342F}"/>
          </ac:spMkLst>
        </pc:spChg>
        <pc:spChg chg="mod">
          <ac:chgData name="Park, Stephanie" userId="aedb36b0-f321-439d-aaa2-b4e1501e5f4b" providerId="ADAL" clId="{4F5DDE26-B5F0-4FB2-9C2F-72822778DAC1}" dt="2022-11-14T21:47:17.042" v="560" actId="20577"/>
          <ac:spMkLst>
            <pc:docMk/>
            <pc:sldMk cId="1105658501" sldId="263"/>
            <ac:spMk id="4" creationId="{C696ABC5-4C37-B4CF-5A5D-AEAA10C2CF22}"/>
          </ac:spMkLst>
        </pc:spChg>
      </pc:sldChg>
      <pc:sldChg chg="modSp mod">
        <pc:chgData name="Park, Stephanie" userId="aedb36b0-f321-439d-aaa2-b4e1501e5f4b" providerId="ADAL" clId="{4F5DDE26-B5F0-4FB2-9C2F-72822778DAC1}" dt="2022-11-18T15:21:41.716" v="845" actId="13926"/>
        <pc:sldMkLst>
          <pc:docMk/>
          <pc:sldMk cId="1628242942" sldId="268"/>
        </pc:sldMkLst>
        <pc:spChg chg="mod">
          <ac:chgData name="Park, Stephanie" userId="aedb36b0-f321-439d-aaa2-b4e1501e5f4b" providerId="ADAL" clId="{4F5DDE26-B5F0-4FB2-9C2F-72822778DAC1}" dt="2022-11-14T21:35:59.483" v="343" actId="6549"/>
          <ac:spMkLst>
            <pc:docMk/>
            <pc:sldMk cId="1628242942" sldId="268"/>
            <ac:spMk id="2" creationId="{1327F0FD-A006-4CD4-B36A-3C7EC08DD6E2}"/>
          </ac:spMkLst>
        </pc:spChg>
        <pc:spChg chg="mod">
          <ac:chgData name="Park, Stephanie" userId="aedb36b0-f321-439d-aaa2-b4e1501e5f4b" providerId="ADAL" clId="{4F5DDE26-B5F0-4FB2-9C2F-72822778DAC1}" dt="2022-11-18T15:21:41.716" v="845" actId="13926"/>
          <ac:spMkLst>
            <pc:docMk/>
            <pc:sldMk cId="1628242942" sldId="268"/>
            <ac:spMk id="3" creationId="{2FB2B5FC-24D8-4FF1-9B49-FC22A9DEDF18}"/>
          </ac:spMkLst>
        </pc:spChg>
      </pc:sldChg>
      <pc:sldChg chg="modSp mod">
        <pc:chgData name="Park, Stephanie" userId="aedb36b0-f321-439d-aaa2-b4e1501e5f4b" providerId="ADAL" clId="{4F5DDE26-B5F0-4FB2-9C2F-72822778DAC1}" dt="2022-11-18T15:20:58.560" v="843" actId="13926"/>
        <pc:sldMkLst>
          <pc:docMk/>
          <pc:sldMk cId="1333006133" sldId="270"/>
        </pc:sldMkLst>
        <pc:spChg chg="mod">
          <ac:chgData name="Park, Stephanie" userId="aedb36b0-f321-439d-aaa2-b4e1501e5f4b" providerId="ADAL" clId="{4F5DDE26-B5F0-4FB2-9C2F-72822778DAC1}" dt="2022-11-18T15:20:58.560" v="843" actId="13926"/>
          <ac:spMkLst>
            <pc:docMk/>
            <pc:sldMk cId="1333006133" sldId="270"/>
            <ac:spMk id="5" creationId="{EF43C48A-26CA-612D-E529-0B83E7E4F00F}"/>
          </ac:spMkLst>
        </pc:spChg>
      </pc:sldChg>
      <pc:sldChg chg="del">
        <pc:chgData name="Park, Stephanie" userId="aedb36b0-f321-439d-aaa2-b4e1501e5f4b" providerId="ADAL" clId="{4F5DDE26-B5F0-4FB2-9C2F-72822778DAC1}" dt="2022-11-14T21:31:59.249" v="319" actId="2696"/>
        <pc:sldMkLst>
          <pc:docMk/>
          <pc:sldMk cId="2771501543" sldId="271"/>
        </pc:sldMkLst>
      </pc:sldChg>
      <pc:sldChg chg="del">
        <pc:chgData name="Park, Stephanie" userId="aedb36b0-f321-439d-aaa2-b4e1501e5f4b" providerId="ADAL" clId="{4F5DDE26-B5F0-4FB2-9C2F-72822778DAC1}" dt="2022-11-14T21:32:07.197" v="320" actId="2696"/>
        <pc:sldMkLst>
          <pc:docMk/>
          <pc:sldMk cId="4010910515" sldId="272"/>
        </pc:sldMkLst>
      </pc:sldChg>
      <pc:sldChg chg="modSp mod">
        <pc:chgData name="Park, Stephanie" userId="aedb36b0-f321-439d-aaa2-b4e1501e5f4b" providerId="ADAL" clId="{4F5DDE26-B5F0-4FB2-9C2F-72822778DAC1}" dt="2022-11-16T18:01:53.240" v="841" actId="1076"/>
        <pc:sldMkLst>
          <pc:docMk/>
          <pc:sldMk cId="127096879" sldId="273"/>
        </pc:sldMkLst>
        <pc:spChg chg="mod">
          <ac:chgData name="Park, Stephanie" userId="aedb36b0-f321-439d-aaa2-b4e1501e5f4b" providerId="ADAL" clId="{4F5DDE26-B5F0-4FB2-9C2F-72822778DAC1}" dt="2022-11-16T18:01:53.240" v="841" actId="1076"/>
          <ac:spMkLst>
            <pc:docMk/>
            <pc:sldMk cId="127096879" sldId="273"/>
            <ac:spMk id="4" creationId="{F19386BF-821E-43F6-9124-3351C20FF24C}"/>
          </ac:spMkLst>
        </pc:spChg>
      </pc:sldChg>
      <pc:sldChg chg="del">
        <pc:chgData name="Park, Stephanie" userId="aedb36b0-f321-439d-aaa2-b4e1501e5f4b" providerId="ADAL" clId="{4F5DDE26-B5F0-4FB2-9C2F-72822778DAC1}" dt="2022-11-14T21:05:26.703" v="0" actId="2696"/>
        <pc:sldMkLst>
          <pc:docMk/>
          <pc:sldMk cId="4084063878" sldId="274"/>
        </pc:sldMkLst>
      </pc:sldChg>
      <pc:sldChg chg="del">
        <pc:chgData name="Park, Stephanie" userId="aedb36b0-f321-439d-aaa2-b4e1501e5f4b" providerId="ADAL" clId="{4F5DDE26-B5F0-4FB2-9C2F-72822778DAC1}" dt="2022-11-14T21:08:24.339" v="42" actId="2696"/>
        <pc:sldMkLst>
          <pc:docMk/>
          <pc:sldMk cId="70034822" sldId="275"/>
        </pc:sldMkLst>
      </pc:sldChg>
      <pc:sldChg chg="ord">
        <pc:chgData name="Park, Stephanie" userId="aedb36b0-f321-439d-aaa2-b4e1501e5f4b" providerId="ADAL" clId="{4F5DDE26-B5F0-4FB2-9C2F-72822778DAC1}" dt="2022-11-14T21:08:44.230" v="44"/>
        <pc:sldMkLst>
          <pc:docMk/>
          <pc:sldMk cId="2981516506" sldId="276"/>
        </pc:sldMkLst>
      </pc:sldChg>
      <pc:sldChg chg="ord">
        <pc:chgData name="Park, Stephanie" userId="aedb36b0-f321-439d-aaa2-b4e1501e5f4b" providerId="ADAL" clId="{4F5DDE26-B5F0-4FB2-9C2F-72822778DAC1}" dt="2022-11-16T17:51:58.513" v="666"/>
        <pc:sldMkLst>
          <pc:docMk/>
          <pc:sldMk cId="3404559820" sldId="277"/>
        </pc:sldMkLst>
      </pc:sldChg>
      <pc:sldChg chg="modSp mod">
        <pc:chgData name="Park, Stephanie" userId="aedb36b0-f321-439d-aaa2-b4e1501e5f4b" providerId="ADAL" clId="{4F5DDE26-B5F0-4FB2-9C2F-72822778DAC1}" dt="2022-11-14T21:43:34.549" v="541" actId="1076"/>
        <pc:sldMkLst>
          <pc:docMk/>
          <pc:sldMk cId="2276927738" sldId="278"/>
        </pc:sldMkLst>
        <pc:spChg chg="mod">
          <ac:chgData name="Park, Stephanie" userId="aedb36b0-f321-439d-aaa2-b4e1501e5f4b" providerId="ADAL" clId="{4F5DDE26-B5F0-4FB2-9C2F-72822778DAC1}" dt="2022-11-14T21:30:59.528" v="318" actId="20577"/>
          <ac:spMkLst>
            <pc:docMk/>
            <pc:sldMk cId="2276927738" sldId="278"/>
            <ac:spMk id="5" creationId="{0C0AB1A8-D8D9-3404-33A3-5BCE2A4B133C}"/>
          </ac:spMkLst>
        </pc:spChg>
        <pc:spChg chg="mod">
          <ac:chgData name="Park, Stephanie" userId="aedb36b0-f321-439d-aaa2-b4e1501e5f4b" providerId="ADAL" clId="{4F5DDE26-B5F0-4FB2-9C2F-72822778DAC1}" dt="2022-11-14T21:43:20.323" v="540" actId="20577"/>
          <ac:spMkLst>
            <pc:docMk/>
            <pc:sldMk cId="2276927738" sldId="278"/>
            <ac:spMk id="7" creationId="{A22465F4-1527-5F2B-435A-86293768AA21}"/>
          </ac:spMkLst>
        </pc:spChg>
        <pc:spChg chg="mod">
          <ac:chgData name="Park, Stephanie" userId="aedb36b0-f321-439d-aaa2-b4e1501e5f4b" providerId="ADAL" clId="{4F5DDE26-B5F0-4FB2-9C2F-72822778DAC1}" dt="2022-11-14T21:43:34.549" v="541" actId="1076"/>
          <ac:spMkLst>
            <pc:docMk/>
            <pc:sldMk cId="2276927738" sldId="278"/>
            <ac:spMk id="8" creationId="{DE3E0E12-5355-4B78-CB92-4C1EBDB9A70C}"/>
          </ac:spMkLst>
        </pc:spChg>
      </pc:sldChg>
      <pc:sldChg chg="modSp mod">
        <pc:chgData name="Park, Stephanie" userId="aedb36b0-f321-439d-aaa2-b4e1501e5f4b" providerId="ADAL" clId="{4F5DDE26-B5F0-4FB2-9C2F-72822778DAC1}" dt="2022-11-16T17:59:33.327" v="797" actId="1076"/>
        <pc:sldMkLst>
          <pc:docMk/>
          <pc:sldMk cId="1456223785" sldId="283"/>
        </pc:sldMkLst>
        <pc:spChg chg="mod">
          <ac:chgData name="Park, Stephanie" userId="aedb36b0-f321-439d-aaa2-b4e1501e5f4b" providerId="ADAL" clId="{4F5DDE26-B5F0-4FB2-9C2F-72822778DAC1}" dt="2022-11-16T17:59:33.327" v="797" actId="1076"/>
          <ac:spMkLst>
            <pc:docMk/>
            <pc:sldMk cId="1456223785" sldId="283"/>
            <ac:spMk id="6" creationId="{10E888DA-2D20-3BA3-8B92-444641275BAF}"/>
          </ac:spMkLst>
        </pc:spChg>
      </pc:sldChg>
      <pc:sldChg chg="addSp modSp new mod">
        <pc:chgData name="Park, Stephanie" userId="aedb36b0-f321-439d-aaa2-b4e1501e5f4b" providerId="ADAL" clId="{4F5DDE26-B5F0-4FB2-9C2F-72822778DAC1}" dt="2022-11-14T21:07:40.320" v="41" actId="20577"/>
        <pc:sldMkLst>
          <pc:docMk/>
          <pc:sldMk cId="2743692990" sldId="284"/>
        </pc:sldMkLst>
        <pc:spChg chg="add mod">
          <ac:chgData name="Park, Stephanie" userId="aedb36b0-f321-439d-aaa2-b4e1501e5f4b" providerId="ADAL" clId="{4F5DDE26-B5F0-4FB2-9C2F-72822778DAC1}" dt="2022-11-14T21:06:37.494" v="12" actId="255"/>
          <ac:spMkLst>
            <pc:docMk/>
            <pc:sldMk cId="2743692990" sldId="284"/>
            <ac:spMk id="4" creationId="{D6DBB59C-1C3C-30EC-880B-7AAEFBC35819}"/>
          </ac:spMkLst>
        </pc:spChg>
        <pc:spChg chg="add mod">
          <ac:chgData name="Park, Stephanie" userId="aedb36b0-f321-439d-aaa2-b4e1501e5f4b" providerId="ADAL" clId="{4F5DDE26-B5F0-4FB2-9C2F-72822778DAC1}" dt="2022-11-14T21:07:40.320" v="41" actId="20577"/>
          <ac:spMkLst>
            <pc:docMk/>
            <pc:sldMk cId="2743692990" sldId="284"/>
            <ac:spMk id="6" creationId="{A68031BC-E437-4178-1E08-F06A53D72D9A}"/>
          </ac:spMkLst>
        </pc:spChg>
      </pc:sldChg>
      <pc:sldChg chg="addSp modSp new mod">
        <pc:chgData name="Park, Stephanie" userId="aedb36b0-f321-439d-aaa2-b4e1501e5f4b" providerId="ADAL" clId="{4F5DDE26-B5F0-4FB2-9C2F-72822778DAC1}" dt="2022-11-14T21:45:51.764" v="545" actId="255"/>
        <pc:sldMkLst>
          <pc:docMk/>
          <pc:sldMk cId="1910683190" sldId="285"/>
        </pc:sldMkLst>
        <pc:spChg chg="add mod">
          <ac:chgData name="Park, Stephanie" userId="aedb36b0-f321-439d-aaa2-b4e1501e5f4b" providerId="ADAL" clId="{4F5DDE26-B5F0-4FB2-9C2F-72822778DAC1}" dt="2022-11-14T21:45:51.764" v="545" actId="255"/>
          <ac:spMkLst>
            <pc:docMk/>
            <pc:sldMk cId="1910683190" sldId="285"/>
            <ac:spMk id="3" creationId="{B582041F-D899-785A-484F-06AD0F3C978D}"/>
          </ac:spMkLst>
        </pc:spChg>
      </pc:sldChg>
      <pc:sldChg chg="delSp modSp new mod">
        <pc:chgData name="Park, Stephanie" userId="aedb36b0-f321-439d-aaa2-b4e1501e5f4b" providerId="ADAL" clId="{4F5DDE26-B5F0-4FB2-9C2F-72822778DAC1}" dt="2022-11-14T21:46:51.324" v="546" actId="20577"/>
        <pc:sldMkLst>
          <pc:docMk/>
          <pc:sldMk cId="2001501344" sldId="286"/>
        </pc:sldMkLst>
        <pc:spChg chg="mod">
          <ac:chgData name="Park, Stephanie" userId="aedb36b0-f321-439d-aaa2-b4e1501e5f4b" providerId="ADAL" clId="{4F5DDE26-B5F0-4FB2-9C2F-72822778DAC1}" dt="2022-11-14T21:46:51.324" v="546" actId="20577"/>
          <ac:spMkLst>
            <pc:docMk/>
            <pc:sldMk cId="2001501344" sldId="286"/>
            <ac:spMk id="2" creationId="{609146F0-FE29-C6B7-CC81-2F30A110660E}"/>
          </ac:spMkLst>
        </pc:spChg>
        <pc:spChg chg="del mod">
          <ac:chgData name="Park, Stephanie" userId="aedb36b0-f321-439d-aaa2-b4e1501e5f4b" providerId="ADAL" clId="{4F5DDE26-B5F0-4FB2-9C2F-72822778DAC1}" dt="2022-11-14T21:40:41.193" v="398" actId="478"/>
          <ac:spMkLst>
            <pc:docMk/>
            <pc:sldMk cId="2001501344" sldId="286"/>
            <ac:spMk id="3" creationId="{21E2635B-97F7-50F2-3D51-772CFAEFBA73}"/>
          </ac:spMkLst>
        </pc:spChg>
      </pc:sldChg>
      <pc:sldChg chg="addSp modSp new mod ord">
        <pc:chgData name="Park, Stephanie" userId="aedb36b0-f321-439d-aaa2-b4e1501e5f4b" providerId="ADAL" clId="{4F5DDE26-B5F0-4FB2-9C2F-72822778DAC1}" dt="2022-11-16T17:51:16.850" v="664"/>
        <pc:sldMkLst>
          <pc:docMk/>
          <pc:sldMk cId="3145466116" sldId="287"/>
        </pc:sldMkLst>
        <pc:spChg chg="add mod">
          <ac:chgData name="Park, Stephanie" userId="aedb36b0-f321-439d-aaa2-b4e1501e5f4b" providerId="ADAL" clId="{4F5DDE26-B5F0-4FB2-9C2F-72822778DAC1}" dt="2022-11-15T15:12:47.775" v="662" actId="207"/>
          <ac:spMkLst>
            <pc:docMk/>
            <pc:sldMk cId="3145466116" sldId="287"/>
            <ac:spMk id="3" creationId="{5E5E4015-E297-544D-4191-2446BA9930AC}"/>
          </ac:spMkLst>
        </pc:spChg>
        <pc:graphicFrameChg chg="add mod modGraphic">
          <ac:chgData name="Park, Stephanie" userId="aedb36b0-f321-439d-aaa2-b4e1501e5f4b" providerId="ADAL" clId="{4F5DDE26-B5F0-4FB2-9C2F-72822778DAC1}" dt="2022-11-15T15:12:02.686" v="661" actId="1076"/>
          <ac:graphicFrameMkLst>
            <pc:docMk/>
            <pc:sldMk cId="3145466116" sldId="287"/>
            <ac:graphicFrameMk id="4" creationId="{8342C2AE-6757-F5FB-E6E0-3AB4F2A1C92E}"/>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5266347" y="0"/>
            <a:ext cx="4028440" cy="350520"/>
          </a:xfrm>
          <a:prstGeom prst="rect">
            <a:avLst/>
          </a:prstGeom>
        </p:spPr>
        <p:txBody>
          <a:bodyPr vert="horz" lIns="93177" tIns="46589" rIns="93177" bIns="46589" rtlCol="0"/>
          <a:lstStyle>
            <a:lvl1pPr algn="r">
              <a:defRPr sz="1200"/>
            </a:lvl1pPr>
          </a:lstStyle>
          <a:p>
            <a:fld id="{074F0418-B49E-470D-8779-F6319EB481E2}" type="datetimeFigureOut">
              <a:rPr lang="en-US" smtClean="0"/>
              <a:t>11/18/2022</a:t>
            </a:fld>
            <a:endParaRPr lang="en-US"/>
          </a:p>
        </p:txBody>
      </p:sp>
      <p:sp>
        <p:nvSpPr>
          <p:cNvPr id="4" name="Slide Image Placeholder 3"/>
          <p:cNvSpPr>
            <a:spLocks noGrp="1" noRot="1" noChangeAspect="1"/>
          </p:cNvSpPr>
          <p:nvPr>
            <p:ph type="sldImg" idx="2"/>
          </p:nvPr>
        </p:nvSpPr>
        <p:spPr>
          <a:xfrm>
            <a:off x="2311400" y="525463"/>
            <a:ext cx="4673600" cy="2628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929640" y="3329940"/>
            <a:ext cx="7437120" cy="31546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58258"/>
            <a:ext cx="4028440" cy="3505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5266347" y="6658258"/>
            <a:ext cx="4028440" cy="350520"/>
          </a:xfrm>
          <a:prstGeom prst="rect">
            <a:avLst/>
          </a:prstGeom>
        </p:spPr>
        <p:txBody>
          <a:bodyPr vert="horz" lIns="93177" tIns="46589" rIns="93177" bIns="46589" rtlCol="0" anchor="b"/>
          <a:lstStyle>
            <a:lvl1pPr algn="r">
              <a:defRPr sz="1200"/>
            </a:lvl1pPr>
          </a:lstStyle>
          <a:p>
            <a:fld id="{EE0ED436-C3B7-45BC-9377-FF0C25C591A7}" type="slidenum">
              <a:rPr lang="en-US" smtClean="0"/>
              <a:t>‹#›</a:t>
            </a:fld>
            <a:endParaRPr lang="en-US"/>
          </a:p>
        </p:txBody>
      </p:sp>
    </p:spTree>
    <p:extLst>
      <p:ext uri="{BB962C8B-B14F-4D97-AF65-F5344CB8AC3E}">
        <p14:creationId xmlns:p14="http://schemas.microsoft.com/office/powerpoint/2010/main" val="7812059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12031"/>
            <a:ext cx="7772400" cy="1407319"/>
          </a:xfrm>
        </p:spPr>
        <p:txBody>
          <a:bodyPr>
            <a:normAutofit/>
          </a:bodyPr>
          <a:lstStyle>
            <a:lvl1pPr algn="l">
              <a:lnSpc>
                <a:spcPts val="3700"/>
              </a:lnSpc>
              <a:defRPr sz="4000"/>
            </a:lvl1pPr>
          </a:lstStyle>
          <a:p>
            <a:r>
              <a:rPr lang="en-US" dirty="0"/>
              <a:t>Click to edit Master title style</a:t>
            </a:r>
          </a:p>
        </p:txBody>
      </p:sp>
      <p:sp>
        <p:nvSpPr>
          <p:cNvPr id="4" name="Slide Number Placeholder 5"/>
          <p:cNvSpPr>
            <a:spLocks noGrp="1"/>
          </p:cNvSpPr>
          <p:nvPr>
            <p:ph type="sldNum" sz="quarter" idx="4"/>
          </p:nvPr>
        </p:nvSpPr>
        <p:spPr>
          <a:xfrm>
            <a:off x="6553200" y="4552950"/>
            <a:ext cx="2133600" cy="273844"/>
          </a:xfrm>
          <a:prstGeom prst="rect">
            <a:avLst/>
          </a:prstGeom>
        </p:spPr>
        <p:txBody>
          <a:bodyPr/>
          <a:lstStyle>
            <a:lvl1pPr algn="r">
              <a:defRPr sz="1200">
                <a:solidFill>
                  <a:schemeClr val="bg1"/>
                </a:solidFill>
              </a:defRPr>
            </a:lvl1pPr>
          </a:lstStyle>
          <a:p>
            <a:fld id="{A7EE2453-3BC3-4CDC-BBD4-144194DC3BDD}" type="slidenum">
              <a:rPr lang="en-US" smtClean="0"/>
              <a:pPr/>
              <a:t>‹#›</a:t>
            </a:fld>
            <a:endParaRPr lang="en-US" dirty="0"/>
          </a:p>
        </p:txBody>
      </p:sp>
      <p:sp>
        <p:nvSpPr>
          <p:cNvPr id="5" name="Subtitle 2"/>
          <p:cNvSpPr>
            <a:spLocks noGrp="1"/>
          </p:cNvSpPr>
          <p:nvPr>
            <p:ph type="subTitle" idx="1" hasCustomPrompt="1"/>
          </p:nvPr>
        </p:nvSpPr>
        <p:spPr>
          <a:xfrm>
            <a:off x="685800" y="3181350"/>
            <a:ext cx="7772400" cy="990600"/>
          </a:xfrm>
        </p:spPr>
        <p:txBody>
          <a:bodyPr>
            <a:normAutofit/>
          </a:bodyPr>
          <a:lstStyle>
            <a:lvl1pPr marL="0" indent="0" algn="l">
              <a:buNone/>
              <a:defRPr sz="16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U. T. System Board of Regents’ Meeting</a:t>
            </a:r>
          </a:p>
          <a:p>
            <a:r>
              <a:rPr lang="en-US" dirty="0"/>
              <a:t>Committee (if committee meeting)</a:t>
            </a:r>
          </a:p>
          <a:p>
            <a:r>
              <a:rPr lang="en-US" dirty="0"/>
              <a:t>Month Year</a:t>
            </a:r>
          </a:p>
        </p:txBody>
      </p:sp>
      <p:sp>
        <p:nvSpPr>
          <p:cNvPr id="6" name="Text Placeholder 5"/>
          <p:cNvSpPr>
            <a:spLocks noGrp="1"/>
          </p:cNvSpPr>
          <p:nvPr>
            <p:ph type="body" sz="quarter" idx="10" hasCustomPrompt="1"/>
          </p:nvPr>
        </p:nvSpPr>
        <p:spPr>
          <a:xfrm>
            <a:off x="685800" y="2419350"/>
            <a:ext cx="7772400" cy="609600"/>
          </a:xfrm>
        </p:spPr>
        <p:txBody>
          <a:bodyPr>
            <a:normAutofit/>
          </a:bodyPr>
          <a:lstStyle>
            <a:lvl1pPr marL="0" indent="0">
              <a:buNone/>
              <a:defRPr sz="2400">
                <a:solidFill>
                  <a:schemeClr val="accent1"/>
                </a:solidFill>
              </a:defRPr>
            </a:lvl1pPr>
          </a:lstStyle>
          <a:p>
            <a:pPr lvl="0"/>
            <a:r>
              <a:rPr lang="en-US" dirty="0"/>
              <a:t>Presenter, Job Title</a:t>
            </a:r>
          </a:p>
        </p:txBody>
      </p:sp>
    </p:spTree>
    <p:extLst>
      <p:ext uri="{BB962C8B-B14F-4D97-AF65-F5344CB8AC3E}">
        <p14:creationId xmlns:p14="http://schemas.microsoft.com/office/powerpoint/2010/main" val="2004255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09550"/>
            <a:ext cx="8229600" cy="914400"/>
          </a:xfrm>
        </p:spPr>
        <p:txBody>
          <a:bodyPr anchor="t">
            <a:normAutofit/>
          </a:bodyPr>
          <a:lstStyle>
            <a:lvl1pPr>
              <a:lnSpc>
                <a:spcPts val="3200"/>
              </a:lnSpc>
              <a:defRPr sz="2800">
                <a:solidFill>
                  <a:schemeClr val="bg2"/>
                </a:solidFill>
              </a:defRPr>
            </a:lvl1pPr>
          </a:lstStyle>
          <a:p>
            <a:r>
              <a:rPr lang="en-US" dirty="0"/>
              <a:t>Click to edit Master title</a:t>
            </a:r>
          </a:p>
        </p:txBody>
      </p:sp>
      <p:sp>
        <p:nvSpPr>
          <p:cNvPr id="3" name="Content Placeholder 2"/>
          <p:cNvSpPr>
            <a:spLocks noGrp="1"/>
          </p:cNvSpPr>
          <p:nvPr>
            <p:ph idx="1"/>
          </p:nvPr>
        </p:nvSpPr>
        <p:spPr>
          <a:xfrm>
            <a:off x="457200" y="1200150"/>
            <a:ext cx="8229600" cy="3200400"/>
          </a:xfrm>
        </p:spPr>
        <p:txBody>
          <a:bodyPr>
            <a:normAutofit/>
          </a:bodyPr>
          <a:lstStyle>
            <a:lvl1pPr>
              <a:defRPr sz="2400">
                <a:solidFill>
                  <a:schemeClr val="bg1">
                    <a:lumMod val="75000"/>
                    <a:lumOff val="25000"/>
                  </a:schemeClr>
                </a:solidFill>
              </a:defRPr>
            </a:lvl1pPr>
            <a:lvl2pPr>
              <a:defRPr sz="2000">
                <a:solidFill>
                  <a:schemeClr val="bg1">
                    <a:lumMod val="75000"/>
                    <a:lumOff val="25000"/>
                  </a:schemeClr>
                </a:solidFill>
              </a:defRPr>
            </a:lvl2pPr>
            <a:lvl3pPr>
              <a:defRPr sz="1800">
                <a:solidFill>
                  <a:schemeClr val="bg1">
                    <a:lumMod val="75000"/>
                    <a:lumOff val="25000"/>
                  </a:schemeClr>
                </a:solidFill>
              </a:defRPr>
            </a:lvl3pPr>
            <a:lvl4pPr>
              <a:defRPr sz="1600">
                <a:solidFill>
                  <a:schemeClr val="bg1">
                    <a:lumMod val="75000"/>
                    <a:lumOff val="25000"/>
                  </a:schemeClr>
                </a:solidFill>
              </a:defRPr>
            </a:lvl4pPr>
            <a:lvl5pPr>
              <a:defRPr sz="1600">
                <a:solidFill>
                  <a:schemeClr val="bg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5"/>
          <p:cNvSpPr>
            <a:spLocks noGrp="1"/>
          </p:cNvSpPr>
          <p:nvPr>
            <p:ph type="sldNum" sz="quarter" idx="4"/>
          </p:nvPr>
        </p:nvSpPr>
        <p:spPr>
          <a:xfrm>
            <a:off x="6553200" y="4552950"/>
            <a:ext cx="2133600" cy="273844"/>
          </a:xfrm>
          <a:prstGeom prst="rect">
            <a:avLst/>
          </a:prstGeom>
        </p:spPr>
        <p:txBody>
          <a:bodyPr/>
          <a:lstStyle>
            <a:lvl1pPr algn="r">
              <a:defRPr>
                <a:solidFill>
                  <a:schemeClr val="tx1"/>
                </a:solidFill>
              </a:defRPr>
            </a:lvl1pPr>
          </a:lstStyle>
          <a:p>
            <a:fld id="{A7EE2453-3BC3-4CDC-BBD4-144194DC3BDD}" type="slidenum">
              <a:rPr lang="en-US" smtClean="0"/>
              <a:pPr/>
              <a:t>‹#›</a:t>
            </a:fld>
            <a:endParaRPr lang="en-US" dirty="0"/>
          </a:p>
        </p:txBody>
      </p:sp>
    </p:spTree>
    <p:extLst>
      <p:ext uri="{BB962C8B-B14F-4D97-AF65-F5344CB8AC3E}">
        <p14:creationId xmlns:p14="http://schemas.microsoft.com/office/powerpoint/2010/main" val="3655088449"/>
      </p:ext>
    </p:extLst>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picTx" preserve="1">
  <p:cSld name="Horzitonal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3486150"/>
            <a:ext cx="8077200" cy="425054"/>
          </a:xfrm>
        </p:spPr>
        <p:txBody>
          <a:bodyPr anchor="b">
            <a:noAutofit/>
          </a:bodyPr>
          <a:lstStyle>
            <a:lvl1pPr algn="l">
              <a:defRPr sz="1800" b="1"/>
            </a:lvl1pPr>
          </a:lstStyle>
          <a:p>
            <a:r>
              <a:rPr lang="en-US" dirty="0"/>
              <a:t>Click to edit Master title style</a:t>
            </a:r>
          </a:p>
        </p:txBody>
      </p:sp>
      <p:sp>
        <p:nvSpPr>
          <p:cNvPr id="3" name="Picture Placeholder 2"/>
          <p:cNvSpPr>
            <a:spLocks noGrp="1"/>
          </p:cNvSpPr>
          <p:nvPr>
            <p:ph type="pic" idx="1"/>
          </p:nvPr>
        </p:nvSpPr>
        <p:spPr>
          <a:xfrm>
            <a:off x="457200" y="285750"/>
            <a:ext cx="8077199" cy="3086100"/>
          </a:xfrm>
        </p:spPr>
        <p:txBody>
          <a:bodyPr/>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457200" y="3911203"/>
            <a:ext cx="8077200" cy="4131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p:cNvSpPr txBox="1">
            <a:spLocks/>
          </p:cNvSpPr>
          <p:nvPr userDrawn="1"/>
        </p:nvSpPr>
        <p:spPr>
          <a:xfrm>
            <a:off x="6553200" y="4552950"/>
            <a:ext cx="2133600" cy="273844"/>
          </a:xfrm>
          <a:prstGeom prst="rect">
            <a:avLst/>
          </a:prstGeom>
        </p:spPr>
        <p:txBody>
          <a:bodyPr/>
          <a:lstStyle>
            <a:defPPr>
              <a:defRPr lang="en-US"/>
            </a:defPPr>
            <a:lvl1pPr marL="0" algn="r" defTabSz="914400" rtl="0" eaLnBrk="1" latinLnBrk="0" hangingPunct="1">
              <a:defRPr sz="1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7EE2453-3BC3-4CDC-BBD4-144194DC3BDD}" type="slidenum">
              <a:rPr lang="en-US" smtClean="0">
                <a:solidFill>
                  <a:schemeClr val="bg1"/>
                </a:solidFill>
              </a:rPr>
              <a:pPr/>
              <a:t>‹#›</a:t>
            </a:fld>
            <a:endParaRPr lang="en-US" dirty="0">
              <a:solidFill>
                <a:schemeClr val="bg1"/>
              </a:solidFill>
            </a:endParaRPr>
          </a:p>
        </p:txBody>
      </p:sp>
    </p:spTree>
    <p:extLst>
      <p:ext uri="{BB962C8B-B14F-4D97-AF65-F5344CB8AC3E}">
        <p14:creationId xmlns:p14="http://schemas.microsoft.com/office/powerpoint/2010/main" val="3003022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reserve="1">
  <p:cSld name="Vertical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1000" y="1352550"/>
            <a:ext cx="2819400" cy="1219200"/>
          </a:xfrm>
        </p:spPr>
        <p:txBody>
          <a:bodyPr anchor="b">
            <a:noAutofit/>
          </a:bodyPr>
          <a:lstStyle>
            <a:lvl1pPr algn="l">
              <a:lnSpc>
                <a:spcPct val="100000"/>
              </a:lnSpc>
              <a:defRPr sz="1800" b="1"/>
            </a:lvl1pPr>
          </a:lstStyle>
          <a:p>
            <a:r>
              <a:rPr lang="en-US" dirty="0"/>
              <a:t>Click to edit Master title style</a:t>
            </a:r>
          </a:p>
        </p:txBody>
      </p:sp>
      <p:sp>
        <p:nvSpPr>
          <p:cNvPr id="3" name="Picture Placeholder 2"/>
          <p:cNvSpPr>
            <a:spLocks noGrp="1"/>
          </p:cNvSpPr>
          <p:nvPr>
            <p:ph type="pic" idx="1"/>
          </p:nvPr>
        </p:nvSpPr>
        <p:spPr>
          <a:xfrm>
            <a:off x="3429000" y="285750"/>
            <a:ext cx="5486400" cy="4114800"/>
          </a:xfrm>
        </p:spPr>
        <p:txBody>
          <a:bodyPr/>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381000" y="2724150"/>
            <a:ext cx="2819400" cy="1143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Slide Number Placeholder 5"/>
          <p:cNvSpPr txBox="1">
            <a:spLocks/>
          </p:cNvSpPr>
          <p:nvPr userDrawn="1"/>
        </p:nvSpPr>
        <p:spPr>
          <a:xfrm>
            <a:off x="6553200" y="4552950"/>
            <a:ext cx="2133600" cy="273844"/>
          </a:xfrm>
          <a:prstGeom prst="rect">
            <a:avLst/>
          </a:prstGeom>
        </p:spPr>
        <p:txBody>
          <a:bodyPr/>
          <a:lstStyle>
            <a:defPPr>
              <a:defRPr lang="en-US"/>
            </a:defPPr>
            <a:lvl1pPr marL="0" algn="r" defTabSz="914400" rtl="0" eaLnBrk="1" latinLnBrk="0" hangingPunct="1">
              <a:defRPr sz="1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7EE2453-3BC3-4CDC-BBD4-144194DC3BDD}" type="slidenum">
              <a:rPr lang="en-US" smtClean="0">
                <a:solidFill>
                  <a:schemeClr val="bg1"/>
                </a:solidFill>
              </a:rPr>
              <a:pPr/>
              <a:t>‹#›</a:t>
            </a:fld>
            <a:endParaRPr lang="en-US" dirty="0">
              <a:solidFill>
                <a:schemeClr val="bg1"/>
              </a:solidFill>
            </a:endParaRPr>
          </a:p>
        </p:txBody>
      </p:sp>
    </p:spTree>
    <p:extLst>
      <p:ext uri="{BB962C8B-B14F-4D97-AF65-F5344CB8AC3E}">
        <p14:creationId xmlns:p14="http://schemas.microsoft.com/office/powerpoint/2010/main" val="2309707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6" name="Slide Number Placeholder 5"/>
          <p:cNvSpPr>
            <a:spLocks noGrp="1"/>
          </p:cNvSpPr>
          <p:nvPr>
            <p:ph type="sldNum" sz="quarter" idx="12"/>
          </p:nvPr>
        </p:nvSpPr>
        <p:spPr>
          <a:xfrm>
            <a:off x="6553200" y="4552950"/>
            <a:ext cx="2133600" cy="273844"/>
          </a:xfrm>
          <a:prstGeom prst="rect">
            <a:avLst/>
          </a:prstGeom>
        </p:spPr>
        <p:txBody>
          <a:bodyPr/>
          <a:lstStyle>
            <a:lvl1pPr algn="r">
              <a:defRPr>
                <a:solidFill>
                  <a:schemeClr val="bg1"/>
                </a:solidFill>
              </a:defRPr>
            </a:lvl1pPr>
          </a:lstStyle>
          <a:p>
            <a:fld id="{A7EE2453-3BC3-4CDC-BBD4-144194DC3BDD}" type="slidenum">
              <a:rPr lang="en-US" smtClean="0"/>
              <a:pPr/>
              <a:t>‹#›</a:t>
            </a:fld>
            <a:endParaRPr lang="en-US" dirty="0"/>
          </a:p>
        </p:txBody>
      </p:sp>
    </p:spTree>
    <p:extLst>
      <p:ext uri="{BB962C8B-B14F-4D97-AF65-F5344CB8AC3E}">
        <p14:creationId xmlns:p14="http://schemas.microsoft.com/office/powerpoint/2010/main" val="3866743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457200" y="1200151"/>
            <a:ext cx="4038600" cy="32003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2003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p:cNvSpPr>
            <a:spLocks noGrp="1"/>
          </p:cNvSpPr>
          <p:nvPr>
            <p:ph type="sldNum" sz="quarter" idx="4"/>
          </p:nvPr>
        </p:nvSpPr>
        <p:spPr>
          <a:xfrm>
            <a:off x="6553200" y="4552950"/>
            <a:ext cx="2133600" cy="273844"/>
          </a:xfrm>
          <a:prstGeom prst="rect">
            <a:avLst/>
          </a:prstGeom>
        </p:spPr>
        <p:txBody>
          <a:bodyPr/>
          <a:lstStyle>
            <a:lvl1pPr algn="r">
              <a:defRPr>
                <a:solidFill>
                  <a:schemeClr val="bg1"/>
                </a:solidFill>
              </a:defRPr>
            </a:lvl1pPr>
          </a:lstStyle>
          <a:p>
            <a:fld id="{A7EE2453-3BC3-4CDC-BBD4-144194DC3BDD}" type="slidenum">
              <a:rPr lang="en-US" smtClean="0"/>
              <a:pPr/>
              <a:t>‹#›</a:t>
            </a:fld>
            <a:endParaRPr lang="en-US" dirty="0"/>
          </a:p>
        </p:txBody>
      </p:sp>
    </p:spTree>
    <p:extLst>
      <p:ext uri="{BB962C8B-B14F-4D97-AF65-F5344CB8AC3E}">
        <p14:creationId xmlns:p14="http://schemas.microsoft.com/office/powerpoint/2010/main" val="918910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lnSpc>
                <a:spcPct val="100000"/>
              </a:lnSpc>
              <a:defRPr sz="2000" b="1"/>
            </a:lvl1pPr>
          </a:lstStyle>
          <a:p>
            <a:r>
              <a:rPr lang="en-US" dirty="0"/>
              <a:t>Click to edit Master title style</a:t>
            </a:r>
          </a:p>
        </p:txBody>
      </p:sp>
      <p:sp>
        <p:nvSpPr>
          <p:cNvPr id="3" name="Content Placeholder 2"/>
          <p:cNvSpPr>
            <a:spLocks noGrp="1"/>
          </p:cNvSpPr>
          <p:nvPr>
            <p:ph idx="1"/>
          </p:nvPr>
        </p:nvSpPr>
        <p:spPr>
          <a:xfrm>
            <a:off x="3575050" y="204789"/>
            <a:ext cx="5111750" cy="41957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7"/>
            <a:ext cx="3008313" cy="3324223"/>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8" name="Slide Number Placeholder 5"/>
          <p:cNvSpPr txBox="1">
            <a:spLocks/>
          </p:cNvSpPr>
          <p:nvPr userDrawn="1"/>
        </p:nvSpPr>
        <p:spPr>
          <a:xfrm>
            <a:off x="6553200" y="4552950"/>
            <a:ext cx="2133600" cy="273844"/>
          </a:xfrm>
          <a:prstGeom prst="rect">
            <a:avLst/>
          </a:prstGeom>
        </p:spPr>
        <p:txBody>
          <a:bodyPr/>
          <a:lstStyle>
            <a:defPPr>
              <a:defRPr lang="en-US"/>
            </a:defPPr>
            <a:lvl1pPr marL="0" algn="r" defTabSz="914400" rtl="0" eaLnBrk="1" latinLnBrk="0" hangingPunct="1">
              <a:defRPr sz="1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7EE2453-3BC3-4CDC-BBD4-144194DC3BDD}" type="slidenum">
              <a:rPr lang="en-US" smtClean="0">
                <a:solidFill>
                  <a:schemeClr val="bg1"/>
                </a:solidFill>
              </a:rPr>
              <a:pPr/>
              <a:t>‹#›</a:t>
            </a:fld>
            <a:endParaRPr lang="en-US" dirty="0">
              <a:solidFill>
                <a:schemeClr val="bg1"/>
              </a:solidFill>
            </a:endParaRPr>
          </a:p>
        </p:txBody>
      </p:sp>
    </p:spTree>
    <p:extLst>
      <p:ext uri="{BB962C8B-B14F-4D97-AF65-F5344CB8AC3E}">
        <p14:creationId xmlns:p14="http://schemas.microsoft.com/office/powerpoint/2010/main" val="3210269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xfrm>
            <a:off x="6553200" y="4552950"/>
            <a:ext cx="2133600" cy="273844"/>
          </a:xfrm>
          <a:prstGeom prst="rect">
            <a:avLst/>
          </a:prstGeom>
        </p:spPr>
        <p:txBody>
          <a:bodyPr/>
          <a:lstStyle>
            <a:lvl1pPr algn="r">
              <a:defRPr>
                <a:solidFill>
                  <a:schemeClr val="bg1"/>
                </a:solidFill>
              </a:defRPr>
            </a:lvl1pPr>
          </a:lstStyle>
          <a:p>
            <a:fld id="{A7EE2453-3BC3-4CDC-BBD4-144194DC3BDD}" type="slidenum">
              <a:rPr lang="en-US" smtClean="0"/>
              <a:pPr/>
              <a:t>‹#›</a:t>
            </a:fld>
            <a:endParaRPr lang="en-US" dirty="0"/>
          </a:p>
        </p:txBody>
      </p:sp>
    </p:spTree>
    <p:extLst>
      <p:ext uri="{BB962C8B-B14F-4D97-AF65-F5344CB8AC3E}">
        <p14:creationId xmlns:p14="http://schemas.microsoft.com/office/powerpoint/2010/main" val="847152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Placeholder 1"/>
          <p:cNvSpPr>
            <a:spLocks noGrp="1"/>
          </p:cNvSpPr>
          <p:nvPr>
            <p:ph type="title"/>
          </p:nvPr>
        </p:nvSpPr>
        <p:spPr>
          <a:xfrm>
            <a:off x="457200" y="133350"/>
            <a:ext cx="8229600" cy="106680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457200" y="1276350"/>
            <a:ext cx="8229600" cy="31242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553200" y="4552950"/>
            <a:ext cx="2133600" cy="273844"/>
          </a:xfrm>
          <a:prstGeom prst="rect">
            <a:avLst/>
          </a:prstGeom>
        </p:spPr>
        <p:txBody>
          <a:bodyPr/>
          <a:lstStyle>
            <a:lvl1pPr algn="r">
              <a:defRPr sz="1200">
                <a:solidFill>
                  <a:schemeClr val="bg1"/>
                </a:solidFill>
                <a:latin typeface="Arial" pitchFamily="34" charset="0"/>
                <a:cs typeface="Arial" pitchFamily="34" charset="0"/>
              </a:defRPr>
            </a:lvl1pPr>
          </a:lstStyle>
          <a:p>
            <a:fld id="{A7EE2453-3BC3-4CDC-BBD4-144194DC3BDD}" type="slidenum">
              <a:rPr lang="en-US" smtClean="0"/>
              <a:pPr/>
              <a:t>‹#›</a:t>
            </a:fld>
            <a:endParaRPr lang="en-US" dirty="0"/>
          </a:p>
        </p:txBody>
      </p:sp>
    </p:spTree>
    <p:extLst>
      <p:ext uri="{BB962C8B-B14F-4D97-AF65-F5344CB8AC3E}">
        <p14:creationId xmlns:p14="http://schemas.microsoft.com/office/powerpoint/2010/main" val="26290499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7" r:id="rId3"/>
    <p:sldLayoutId id="2147483658" r:id="rId4"/>
    <p:sldLayoutId id="2147483654" r:id="rId5"/>
    <p:sldLayoutId id="2147483652" r:id="rId6"/>
    <p:sldLayoutId id="2147483656" r:id="rId7"/>
    <p:sldLayoutId id="2147483655" r:id="rId8"/>
  </p:sldLayoutIdLst>
  <p:hf hdr="0" ftr="0" dt="0"/>
  <p:txStyles>
    <p:titleStyle>
      <a:lvl1pPr algn="l" defTabSz="914400" rtl="0" eaLnBrk="1" latinLnBrk="0" hangingPunct="1">
        <a:lnSpc>
          <a:spcPts val="3200"/>
        </a:lnSpc>
        <a:spcBef>
          <a:spcPct val="0"/>
        </a:spcBef>
        <a:buNone/>
        <a:defRPr sz="3200" kern="1200">
          <a:solidFill>
            <a:schemeClr val="tx2"/>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Clr>
          <a:schemeClr val="accent1">
            <a:lumMod val="75000"/>
          </a:schemeClr>
        </a:buClr>
        <a:buFont typeface="Arial" pitchFamily="34" charset="0"/>
        <a:buChar char="•"/>
        <a:defRPr sz="2800" kern="1200">
          <a:solidFill>
            <a:schemeClr val="tx1">
              <a:lumMod val="75000"/>
              <a:lumOff val="25000"/>
            </a:schemeClr>
          </a:solidFill>
          <a:latin typeface="Arial" pitchFamily="34" charset="0"/>
          <a:ea typeface="+mn-ea"/>
          <a:cs typeface="Arial" pitchFamily="34" charset="0"/>
        </a:defRPr>
      </a:lvl1pPr>
      <a:lvl2pPr marL="742950" indent="-285750" algn="l" defTabSz="914400" rtl="0" eaLnBrk="1" latinLnBrk="0" hangingPunct="1">
        <a:spcBef>
          <a:spcPct val="20000"/>
        </a:spcBef>
        <a:buClr>
          <a:schemeClr val="accent1">
            <a:lumMod val="75000"/>
          </a:schemeClr>
        </a:buClr>
        <a:buFont typeface="Arial" pitchFamily="34" charset="0"/>
        <a:buChar char="–"/>
        <a:defRPr sz="2400" kern="1200">
          <a:solidFill>
            <a:schemeClr val="tx1">
              <a:lumMod val="75000"/>
              <a:lumOff val="25000"/>
            </a:schemeClr>
          </a:solidFill>
          <a:latin typeface="Arial" pitchFamily="34" charset="0"/>
          <a:ea typeface="+mn-ea"/>
          <a:cs typeface="Arial" pitchFamily="34" charset="0"/>
        </a:defRPr>
      </a:lvl2pPr>
      <a:lvl3pPr marL="1143000" indent="-228600" algn="l" defTabSz="914400" rtl="0" eaLnBrk="1" latinLnBrk="0" hangingPunct="1">
        <a:spcBef>
          <a:spcPct val="20000"/>
        </a:spcBef>
        <a:buClr>
          <a:schemeClr val="accent1">
            <a:lumMod val="75000"/>
          </a:schemeClr>
        </a:buClr>
        <a:buFont typeface="Arial" pitchFamily="34" charset="0"/>
        <a:buChar char="•"/>
        <a:defRPr sz="2000" kern="1200">
          <a:solidFill>
            <a:schemeClr val="tx1">
              <a:lumMod val="75000"/>
              <a:lumOff val="25000"/>
            </a:schemeClr>
          </a:solidFill>
          <a:latin typeface="Arial" pitchFamily="34" charset="0"/>
          <a:ea typeface="+mn-ea"/>
          <a:cs typeface="Arial" pitchFamily="34" charset="0"/>
        </a:defRPr>
      </a:lvl3pPr>
      <a:lvl4pPr marL="1600200" indent="-228600" algn="l" defTabSz="914400" rtl="0" eaLnBrk="1" latinLnBrk="0" hangingPunct="1">
        <a:spcBef>
          <a:spcPct val="20000"/>
        </a:spcBef>
        <a:buClr>
          <a:schemeClr val="accent1">
            <a:lumMod val="75000"/>
          </a:schemeClr>
        </a:buClr>
        <a:buFont typeface="Arial" pitchFamily="34" charset="0"/>
        <a:buChar char="–"/>
        <a:defRPr sz="1800" kern="1200">
          <a:solidFill>
            <a:schemeClr val="tx1">
              <a:lumMod val="75000"/>
              <a:lumOff val="25000"/>
            </a:schemeClr>
          </a:solidFill>
          <a:latin typeface="Arial" pitchFamily="34" charset="0"/>
          <a:ea typeface="+mn-ea"/>
          <a:cs typeface="Arial" pitchFamily="34" charset="0"/>
        </a:defRPr>
      </a:lvl4pPr>
      <a:lvl5pPr marL="2057400" indent="-228600" algn="l" defTabSz="914400" rtl="0" eaLnBrk="1" latinLnBrk="0" hangingPunct="1">
        <a:spcBef>
          <a:spcPct val="20000"/>
        </a:spcBef>
        <a:buClr>
          <a:schemeClr val="accent1">
            <a:lumMod val="75000"/>
          </a:schemeClr>
        </a:buClr>
        <a:buFont typeface="Arial" pitchFamily="34" charset="0"/>
        <a:buChar char="»"/>
        <a:defRPr sz="1800" kern="1200">
          <a:solidFill>
            <a:schemeClr val="tx1">
              <a:lumMod val="75000"/>
              <a:lumOff val="25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utsystem.edu/offices/contracts-and-procurement" TargetMode="Externa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hyperlink" Target="https://www.utsystem.edu/offices" TargetMode="Externa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hyperlink" Target="https://www.utsystem.edu/offices/contracts-and-procurement" TargetMode="Externa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hyperlink" Target="https://www.txsmartbuy.com/esbd" TargetMode="External"/><Relationship Id="rId2" Type="http://schemas.openxmlformats.org/officeDocument/2006/relationships/hyperlink" Target="https://utsystem.bonfirehub.com/portal/?tab=login" TargetMode="External"/><Relationship Id="rId1" Type="http://schemas.openxmlformats.org/officeDocument/2006/relationships/slideLayout" Target="../slideLayouts/slideLayout8.xml"/><Relationship Id="rId4" Type="http://schemas.openxmlformats.org/officeDocument/2006/relationships/hyperlink" Target="https://www.utsystem.edu/offices/contracts-and-procurement/contracts-and-procurement"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hyperlink" Target="https://www.utsystem.edu/offices/historically-underutilized-business/hub-program" TargetMode="External"/><Relationship Id="rId2" Type="http://schemas.openxmlformats.org/officeDocument/2006/relationships/hyperlink" Target="https://www.utsystem.edu/offices/contracts-and-procurement" TargetMode="Externa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apps.utsystem.edu/spo/DisplaySPO.aspx" TargetMode="External"/><Relationship Id="rId2" Type="http://schemas.openxmlformats.org/officeDocument/2006/relationships/hyperlink" Target="mailto:Rosalyn.asher@skanska.com" TargetMode="Externa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txsmartbuy.com/esbd" TargetMode="External"/><Relationship Id="rId7" Type="http://schemas.openxmlformats.org/officeDocument/2006/relationships/hyperlink" Target="https://utsystem.bonfirehub.com/portal/?tab=login" TargetMode="External"/><Relationship Id="rId2" Type="http://schemas.openxmlformats.org/officeDocument/2006/relationships/hyperlink" Target="https://mycpa.cpa.state.tx.us/tpasscmblsearch/tpasscmblsearch.do" TargetMode="External"/><Relationship Id="rId1" Type="http://schemas.openxmlformats.org/officeDocument/2006/relationships/slideLayout" Target="../slideLayouts/slideLayout8.xml"/><Relationship Id="rId6" Type="http://schemas.openxmlformats.org/officeDocument/2006/relationships/hyperlink" Target="https://comptroller.texas.gov/purchasing/nigp/" TargetMode="External"/><Relationship Id="rId5" Type="http://schemas.openxmlformats.org/officeDocument/2006/relationships/hyperlink" Target="https://comptroller.texas.gov/purchasing/vendor/hub/reporting.php" TargetMode="External"/><Relationship Id="rId4" Type="http://schemas.openxmlformats.org/officeDocument/2006/relationships/hyperlink" Target="https://apps.utsystem.edu/spo/DisplaySPO.aspx"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rodriguez_d@utpb.edu" TargetMode="External"/><Relationship Id="rId2" Type="http://schemas.openxmlformats.org/officeDocument/2006/relationships/hyperlink" Target="mailto:baalvarez@utep.edu" TargetMode="External"/><Relationship Id="rId1" Type="http://schemas.openxmlformats.org/officeDocument/2006/relationships/slideLayout" Target="../slideLayouts/slideLayout8.xml"/><Relationship Id="rId5" Type="http://schemas.openxmlformats.org/officeDocument/2006/relationships/hyperlink" Target="mailto:alex.valdez@utrgv.edu" TargetMode="External"/><Relationship Id="rId4" Type="http://schemas.openxmlformats.org/officeDocument/2006/relationships/hyperlink" Target="mailto:crystal.smith@uthct.edu"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mailto:shaun.a.mcgowan@uth.tmc.edu" TargetMode="External"/><Relationship Id="rId3" Type="http://schemas.openxmlformats.org/officeDocument/2006/relationships/hyperlink" Target="mailto:cornwell@uta.edu" TargetMode="External"/><Relationship Id="rId7" Type="http://schemas.openxmlformats.org/officeDocument/2006/relationships/hyperlink" Target="mailto:klgross@utmb.edu" TargetMode="External"/><Relationship Id="rId2" Type="http://schemas.openxmlformats.org/officeDocument/2006/relationships/hyperlink" Target="mailto:tiffany.dockery@austin.utexas.edu" TargetMode="External"/><Relationship Id="rId1" Type="http://schemas.openxmlformats.org/officeDocument/2006/relationships/slideLayout" Target="../slideLayouts/slideLayout8.xml"/><Relationship Id="rId6" Type="http://schemas.openxmlformats.org/officeDocument/2006/relationships/hyperlink" Target="mailto:mendezr2@uthscsa.edu" TargetMode="External"/><Relationship Id="rId5" Type="http://schemas.openxmlformats.org/officeDocument/2006/relationships/hyperlink" Target="mailto:bruce.williams@utsa.edu" TargetMode="External"/><Relationship Id="rId4" Type="http://schemas.openxmlformats.org/officeDocument/2006/relationships/hyperlink" Target="mailto:mario.ramirez@utsouthwestern.edu"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52550"/>
            <a:ext cx="7772400" cy="1407319"/>
          </a:xfrm>
        </p:spPr>
        <p:txBody>
          <a:bodyPr>
            <a:normAutofit fontScale="90000"/>
          </a:bodyPr>
          <a:lstStyle/>
          <a:p>
            <a:pPr algn="ctr"/>
            <a:r>
              <a:rPr lang="en-US" sz="3600" dirty="0">
                <a:latin typeface="Endurance Pro Cond Semi Bold" panose="020B0702040504090203" pitchFamily="34" charset="0"/>
              </a:rPr>
              <a:t>Doing Business with UT </a:t>
            </a:r>
            <a:r>
              <a:rPr lang="en-US" sz="3600">
                <a:latin typeface="Endurance Pro Cond Semi Bold" panose="020B0702040504090203" pitchFamily="34" charset="0"/>
              </a:rPr>
              <a:t>System  Administration</a:t>
            </a:r>
            <a:br>
              <a:rPr lang="en-US" sz="3600" dirty="0">
                <a:latin typeface="Endurance Pro Cond Semi Bold" panose="020B0702040504090203" pitchFamily="34" charset="0"/>
              </a:rPr>
            </a:br>
            <a:r>
              <a:rPr lang="en-US" sz="3600" dirty="0">
                <a:latin typeface="Endurance Pro Cond Semi Bold" panose="020B0702040504090203" pitchFamily="34" charset="0"/>
              </a:rPr>
              <a:t>Overview</a:t>
            </a:r>
          </a:p>
        </p:txBody>
      </p:sp>
    </p:spTree>
    <p:extLst>
      <p:ext uri="{BB962C8B-B14F-4D97-AF65-F5344CB8AC3E}">
        <p14:creationId xmlns:p14="http://schemas.microsoft.com/office/powerpoint/2010/main" val="35849358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70C21F5-8F70-A703-5F02-3AF22B2976B7}"/>
              </a:ext>
            </a:extLst>
          </p:cNvPr>
          <p:cNvSpPr>
            <a:spLocks noGrp="1"/>
          </p:cNvSpPr>
          <p:nvPr>
            <p:ph type="sldNum" sz="quarter" idx="12"/>
          </p:nvPr>
        </p:nvSpPr>
        <p:spPr/>
        <p:txBody>
          <a:bodyPr/>
          <a:lstStyle/>
          <a:p>
            <a:fld id="{A7EE2453-3BC3-4CDC-BBD4-144194DC3BDD}" type="slidenum">
              <a:rPr lang="en-US" smtClean="0"/>
              <a:pPr/>
              <a:t>10</a:t>
            </a:fld>
            <a:endParaRPr lang="en-US" dirty="0"/>
          </a:p>
        </p:txBody>
      </p:sp>
      <p:sp>
        <p:nvSpPr>
          <p:cNvPr id="4" name="TextBox 3">
            <a:extLst>
              <a:ext uri="{FF2B5EF4-FFF2-40B4-BE49-F238E27FC236}">
                <a16:creationId xmlns:a16="http://schemas.microsoft.com/office/drawing/2014/main" id="{F0F0D5B9-F4C3-6904-2D93-79C74992551C}"/>
              </a:ext>
            </a:extLst>
          </p:cNvPr>
          <p:cNvSpPr txBox="1"/>
          <p:nvPr/>
        </p:nvSpPr>
        <p:spPr>
          <a:xfrm>
            <a:off x="0" y="209550"/>
            <a:ext cx="9144000" cy="369332"/>
          </a:xfrm>
          <a:prstGeom prst="rect">
            <a:avLst/>
          </a:prstGeom>
          <a:noFill/>
        </p:spPr>
        <p:txBody>
          <a:bodyPr wrap="square">
            <a:spAutoFit/>
          </a:bodyPr>
          <a:lstStyle/>
          <a:p>
            <a:pPr algn="ctr"/>
            <a:r>
              <a:rPr lang="en-US" sz="1800" b="1" u="sng" dirty="0">
                <a:solidFill>
                  <a:schemeClr val="accent1">
                    <a:lumMod val="50000"/>
                  </a:schemeClr>
                </a:solidFill>
                <a:effectLst>
                  <a:outerShdw blurRad="38100" dist="38100" dir="2700000" algn="tl">
                    <a:srgbClr val="000000">
                      <a:alpha val="43137"/>
                    </a:srgbClr>
                  </a:outerShdw>
                </a:effectLst>
              </a:rPr>
              <a:t>Our Purchasing Process</a:t>
            </a:r>
            <a:endParaRPr lang="en-US" dirty="0"/>
          </a:p>
        </p:txBody>
      </p:sp>
      <p:sp>
        <p:nvSpPr>
          <p:cNvPr id="6" name="TextBox 5">
            <a:extLst>
              <a:ext uri="{FF2B5EF4-FFF2-40B4-BE49-F238E27FC236}">
                <a16:creationId xmlns:a16="http://schemas.microsoft.com/office/drawing/2014/main" id="{07131598-C9A7-B52E-14F5-75A18083989E}"/>
              </a:ext>
            </a:extLst>
          </p:cNvPr>
          <p:cNvSpPr txBox="1"/>
          <p:nvPr/>
        </p:nvSpPr>
        <p:spPr>
          <a:xfrm>
            <a:off x="457200" y="819150"/>
            <a:ext cx="7772400" cy="3016210"/>
          </a:xfrm>
          <a:prstGeom prst="rect">
            <a:avLst/>
          </a:prstGeom>
          <a:noFill/>
        </p:spPr>
        <p:txBody>
          <a:bodyPr wrap="square">
            <a:spAutoFit/>
          </a:bodyPr>
          <a:lstStyle/>
          <a:p>
            <a:r>
              <a:rPr lang="en-US" sz="1800" dirty="0">
                <a:effectLst>
                  <a:outerShdw blurRad="38100" dist="38100" dir="2700000" algn="tl">
                    <a:srgbClr val="000000">
                      <a:alpha val="43137"/>
                    </a:srgbClr>
                  </a:outerShdw>
                </a:effectLst>
              </a:rPr>
              <a:t>UT System Administration utilizes a variety of solicitation methods which are generally determined based on the estimated dollar value (“Thresholds”) of the product or service to be purchased:</a:t>
            </a:r>
          </a:p>
          <a:p>
            <a:pPr marL="0" indent="0">
              <a:buNone/>
            </a:pPr>
            <a:r>
              <a:rPr lang="en-US" sz="600" dirty="0"/>
              <a:t>   </a:t>
            </a:r>
          </a:p>
          <a:p>
            <a:pPr marL="573088" indent="-112713"/>
            <a:r>
              <a:rPr lang="en-US" sz="1400" b="1" dirty="0"/>
              <a:t>Informal Bids </a:t>
            </a:r>
            <a:r>
              <a:rPr lang="en-US" sz="1400" dirty="0"/>
              <a:t>- Purchase Value of $15,000 - $50,000</a:t>
            </a:r>
          </a:p>
          <a:p>
            <a:pPr marL="573088" indent="-112713"/>
            <a:r>
              <a:rPr lang="en-US" sz="1400" b="1" dirty="0"/>
              <a:t>Invitation to Bid (ITB) </a:t>
            </a:r>
            <a:r>
              <a:rPr lang="en-US" sz="1400" dirty="0"/>
              <a:t>- Purchase Value Greater than $50,000</a:t>
            </a:r>
          </a:p>
          <a:p>
            <a:pPr marL="573088" indent="-112713"/>
            <a:r>
              <a:rPr lang="en-US" sz="1400" b="1" dirty="0"/>
              <a:t>Request for Proposal (RFP) </a:t>
            </a:r>
            <a:r>
              <a:rPr lang="en-US" sz="1400" dirty="0"/>
              <a:t>- Purchase Value Greater than $50,000</a:t>
            </a:r>
          </a:p>
          <a:p>
            <a:pPr marL="573088" indent="-112713"/>
            <a:r>
              <a:rPr lang="en-US" sz="1400" b="1" dirty="0"/>
              <a:t>Request for Qualifications (RFQ) </a:t>
            </a:r>
            <a:r>
              <a:rPr lang="en-US" sz="1400" dirty="0"/>
              <a:t>- Used for Professional Services</a:t>
            </a:r>
          </a:p>
          <a:p>
            <a:pPr marL="573088" indent="-112713"/>
            <a:r>
              <a:rPr lang="en-US" sz="1400" b="1" dirty="0"/>
              <a:t>Request for Information (RFI) </a:t>
            </a:r>
            <a:r>
              <a:rPr lang="en-US" sz="1400" dirty="0"/>
              <a:t>- Used to Gather Information and Specifications </a:t>
            </a:r>
          </a:p>
          <a:p>
            <a:pPr marL="460375" indent="0">
              <a:buNone/>
            </a:pPr>
            <a:r>
              <a:rPr lang="en-US" sz="600" dirty="0"/>
              <a:t>   </a:t>
            </a:r>
          </a:p>
          <a:p>
            <a:r>
              <a:rPr lang="en-US" sz="1800" dirty="0">
                <a:effectLst>
                  <a:outerShdw blurRad="38100" dist="38100" dir="2700000" algn="tl">
                    <a:srgbClr val="000000">
                      <a:alpha val="43137"/>
                    </a:srgbClr>
                  </a:outerShdw>
                </a:effectLst>
              </a:rPr>
              <a:t>A department may solicit quotations from suppliers for purchases up to $50,000.</a:t>
            </a:r>
          </a:p>
          <a:p>
            <a:r>
              <a:rPr lang="en-US" sz="1800" dirty="0">
                <a:effectLst>
                  <a:outerShdw blurRad="38100" dist="38100" dir="2700000" algn="tl">
                    <a:srgbClr val="000000">
                      <a:alpha val="43137"/>
                    </a:srgbClr>
                  </a:outerShdw>
                </a:effectLst>
              </a:rPr>
              <a:t>Purchases with a value expected to be greater than $50,000 are managed by the </a:t>
            </a:r>
            <a:r>
              <a:rPr lang="en-US" sz="1800" dirty="0">
                <a:solidFill>
                  <a:schemeClr val="bg1"/>
                </a:solidFill>
                <a:effectLst>
                  <a:outerShdw blurRad="38100" dist="38100" dir="2700000" algn="tl">
                    <a:srgbClr val="000000">
                      <a:alpha val="43137"/>
                    </a:srgbClr>
                  </a:outerShdw>
                </a:effectLst>
                <a:hlinkClick r:id="rId2"/>
              </a:rPr>
              <a:t>Office of Contracts and Procurement</a:t>
            </a:r>
            <a:r>
              <a:rPr lang="en-US" sz="1800" dirty="0">
                <a:solidFill>
                  <a:schemeClr val="bg1"/>
                </a:solidFill>
                <a:effectLst>
                  <a:outerShdw blurRad="38100" dist="38100" dir="2700000" algn="tl">
                    <a:srgbClr val="000000">
                      <a:alpha val="43137"/>
                    </a:srgbClr>
                  </a:outerShdw>
                </a:effectLst>
              </a:rPr>
              <a:t>.</a:t>
            </a:r>
          </a:p>
        </p:txBody>
      </p:sp>
    </p:spTree>
    <p:extLst>
      <p:ext uri="{BB962C8B-B14F-4D97-AF65-F5344CB8AC3E}">
        <p14:creationId xmlns:p14="http://schemas.microsoft.com/office/powerpoint/2010/main" val="13700557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889A673-2188-5F4E-3889-C38C66B92FFE}"/>
              </a:ext>
            </a:extLst>
          </p:cNvPr>
          <p:cNvSpPr>
            <a:spLocks noGrp="1"/>
          </p:cNvSpPr>
          <p:nvPr>
            <p:ph type="sldNum" sz="quarter" idx="12"/>
          </p:nvPr>
        </p:nvSpPr>
        <p:spPr/>
        <p:txBody>
          <a:bodyPr/>
          <a:lstStyle/>
          <a:p>
            <a:fld id="{A7EE2453-3BC3-4CDC-BBD4-144194DC3BDD}" type="slidenum">
              <a:rPr lang="en-US" smtClean="0"/>
              <a:pPr/>
              <a:t>11</a:t>
            </a:fld>
            <a:endParaRPr lang="en-US" dirty="0"/>
          </a:p>
        </p:txBody>
      </p:sp>
      <p:sp>
        <p:nvSpPr>
          <p:cNvPr id="4" name="TextBox 3">
            <a:extLst>
              <a:ext uri="{FF2B5EF4-FFF2-40B4-BE49-F238E27FC236}">
                <a16:creationId xmlns:a16="http://schemas.microsoft.com/office/drawing/2014/main" id="{43B47C3E-D4CB-82CF-9755-56F4B3D30509}"/>
              </a:ext>
            </a:extLst>
          </p:cNvPr>
          <p:cNvSpPr txBox="1"/>
          <p:nvPr/>
        </p:nvSpPr>
        <p:spPr>
          <a:xfrm>
            <a:off x="2743200" y="361950"/>
            <a:ext cx="4572000" cy="369332"/>
          </a:xfrm>
          <a:prstGeom prst="rect">
            <a:avLst/>
          </a:prstGeom>
          <a:noFill/>
        </p:spPr>
        <p:txBody>
          <a:bodyPr wrap="square">
            <a:spAutoFit/>
          </a:bodyPr>
          <a:lstStyle/>
          <a:p>
            <a:r>
              <a:rPr lang="en-US" sz="1800" b="1" u="sng" dirty="0">
                <a:solidFill>
                  <a:schemeClr val="accent1">
                    <a:lumMod val="50000"/>
                  </a:schemeClr>
                </a:solidFill>
                <a:effectLst>
                  <a:outerShdw blurRad="38100" dist="38100" dir="2700000" algn="tl">
                    <a:srgbClr val="000000">
                      <a:alpha val="43137"/>
                    </a:srgbClr>
                  </a:outerShdw>
                </a:effectLst>
              </a:rPr>
              <a:t>Purchases by $$ Thresholds:</a:t>
            </a:r>
            <a:endParaRPr lang="en-US" dirty="0"/>
          </a:p>
        </p:txBody>
      </p:sp>
      <p:sp>
        <p:nvSpPr>
          <p:cNvPr id="6" name="TextBox 5">
            <a:extLst>
              <a:ext uri="{FF2B5EF4-FFF2-40B4-BE49-F238E27FC236}">
                <a16:creationId xmlns:a16="http://schemas.microsoft.com/office/drawing/2014/main" id="{C91B3383-1047-AB64-7A76-A57E681CC2E3}"/>
              </a:ext>
            </a:extLst>
          </p:cNvPr>
          <p:cNvSpPr txBox="1"/>
          <p:nvPr/>
        </p:nvSpPr>
        <p:spPr>
          <a:xfrm>
            <a:off x="609600" y="1123950"/>
            <a:ext cx="8284369" cy="2569934"/>
          </a:xfrm>
          <a:prstGeom prst="rect">
            <a:avLst/>
          </a:prstGeom>
          <a:noFill/>
        </p:spPr>
        <p:txBody>
          <a:bodyPr wrap="square">
            <a:spAutoFit/>
          </a:bodyPr>
          <a:lstStyle/>
          <a:p>
            <a:pPr marL="0" indent="0">
              <a:buNone/>
            </a:pPr>
            <a:r>
              <a:rPr lang="en-US" sz="2000" b="1" dirty="0">
                <a:solidFill>
                  <a:srgbClr val="C00000"/>
                </a:solidFill>
                <a:effectLst>
                  <a:outerShdw blurRad="38100" dist="38100" dir="2700000" algn="tl">
                    <a:srgbClr val="000000">
                      <a:alpha val="43137"/>
                    </a:srgbClr>
                  </a:outerShdw>
                </a:effectLst>
              </a:rPr>
              <a:t>Goods/Services &lt;$15,000 </a:t>
            </a:r>
            <a:r>
              <a:rPr lang="en-US" sz="2000" b="1" dirty="0"/>
              <a:t>(informal bidding not required) </a:t>
            </a:r>
            <a:endParaRPr lang="en-US" sz="2000" dirty="0"/>
          </a:p>
          <a:p>
            <a:pPr marL="0" indent="0">
              <a:buNone/>
            </a:pPr>
            <a:r>
              <a:rPr lang="en-US" sz="1200" dirty="0">
                <a:latin typeface="Arial"/>
                <a:cs typeface="Arial"/>
              </a:rPr>
              <a:t>  </a:t>
            </a:r>
          </a:p>
          <a:p>
            <a:r>
              <a:rPr lang="en-US" dirty="0">
                <a:effectLst>
                  <a:outerShdw blurRad="50800" dist="38100" dir="8100000" algn="tr" rotWithShape="0">
                    <a:prstClr val="black">
                      <a:alpha val="40000"/>
                    </a:prstClr>
                  </a:outerShdw>
                </a:effectLst>
                <a:latin typeface="Arial"/>
                <a:cs typeface="Arial"/>
              </a:rPr>
              <a:t>UT System departments solicit quotes/proposals for goods and services from vendors and issue </a:t>
            </a:r>
            <a:r>
              <a:rPr lang="en-US" i="1" dirty="0">
                <a:effectLst>
                  <a:outerShdw blurRad="50800" dist="38100" dir="8100000" algn="tr" rotWithShape="0">
                    <a:prstClr val="black">
                      <a:alpha val="40000"/>
                    </a:prstClr>
                  </a:outerShdw>
                </a:effectLst>
                <a:latin typeface="Arial"/>
                <a:cs typeface="Arial"/>
              </a:rPr>
              <a:t>Purchase Orders</a:t>
            </a:r>
            <a:r>
              <a:rPr lang="en-US" dirty="0">
                <a:effectLst>
                  <a:outerShdw blurRad="50800" dist="38100" dir="8100000" algn="tr" rotWithShape="0">
                    <a:prstClr val="black">
                      <a:alpha val="40000"/>
                    </a:prstClr>
                  </a:outerShdw>
                </a:effectLst>
                <a:latin typeface="Arial"/>
                <a:cs typeface="Arial"/>
              </a:rPr>
              <a:t> to vendors. </a:t>
            </a:r>
            <a:endParaRPr lang="en-US" dirty="0">
              <a:latin typeface="Arial"/>
              <a:cs typeface="Arial"/>
            </a:endParaRPr>
          </a:p>
          <a:p>
            <a:pPr marL="0" indent="0">
              <a:buNone/>
            </a:pPr>
            <a:r>
              <a:rPr lang="en-US" sz="1050" dirty="0">
                <a:solidFill>
                  <a:schemeClr val="bg1"/>
                </a:solidFill>
                <a:effectLst>
                  <a:outerShdw blurRad="50800" dist="38100" dir="8100000" algn="tr" rotWithShape="0">
                    <a:prstClr val="black">
                      <a:alpha val="40000"/>
                    </a:prstClr>
                  </a:outerShdw>
                </a:effectLst>
                <a:latin typeface="Arial"/>
                <a:cs typeface="Arial"/>
              </a:rPr>
              <a:t>  </a:t>
            </a:r>
          </a:p>
          <a:p>
            <a:r>
              <a:rPr lang="en-US" dirty="0">
                <a:effectLst>
                  <a:outerShdw blurRad="50800" dist="38100" dir="8100000" algn="tr" rotWithShape="0">
                    <a:prstClr val="black">
                      <a:alpha val="40000"/>
                    </a:prstClr>
                  </a:outerShdw>
                </a:effectLst>
                <a:latin typeface="Arial"/>
                <a:cs typeface="Arial"/>
              </a:rPr>
              <a:t>Qualifying goods and services</a:t>
            </a:r>
            <a:r>
              <a:rPr lang="en-US" dirty="0">
                <a:solidFill>
                  <a:schemeClr val="bg1"/>
                </a:solidFill>
                <a:effectLst>
                  <a:outerShdw blurRad="50800" dist="38100" dir="8100000" algn="tr" rotWithShape="0">
                    <a:prstClr val="black">
                      <a:alpha val="40000"/>
                    </a:prstClr>
                  </a:outerShdw>
                </a:effectLst>
                <a:latin typeface="Arial"/>
                <a:cs typeface="Arial"/>
              </a:rPr>
              <a:t> </a:t>
            </a:r>
            <a:r>
              <a:rPr lang="en-US" b="1" dirty="0">
                <a:solidFill>
                  <a:srgbClr val="C00000"/>
                </a:solidFill>
                <a:effectLst>
                  <a:outerShdw blurRad="50800" dist="38100" dir="8100000" algn="tr" rotWithShape="0">
                    <a:prstClr val="black">
                      <a:alpha val="40000"/>
                    </a:prstClr>
                  </a:outerShdw>
                </a:effectLst>
                <a:latin typeface="Arial"/>
                <a:cs typeface="Arial"/>
              </a:rPr>
              <a:t>&lt;$5,000</a:t>
            </a:r>
            <a:r>
              <a:rPr lang="en-US" dirty="0">
                <a:solidFill>
                  <a:schemeClr val="bg1"/>
                </a:solidFill>
                <a:effectLst>
                  <a:outerShdw blurRad="50800" dist="38100" dir="8100000" algn="tr" rotWithShape="0">
                    <a:prstClr val="black">
                      <a:alpha val="40000"/>
                    </a:prstClr>
                  </a:outerShdw>
                </a:effectLst>
                <a:latin typeface="Arial"/>
                <a:cs typeface="Arial"/>
              </a:rPr>
              <a:t> </a:t>
            </a:r>
            <a:r>
              <a:rPr lang="en-US" dirty="0">
                <a:effectLst>
                  <a:outerShdw blurRad="50800" dist="38100" dir="8100000" algn="tr" rotWithShape="0">
                    <a:prstClr val="black">
                      <a:alpha val="40000"/>
                    </a:prstClr>
                  </a:outerShdw>
                </a:effectLst>
                <a:latin typeface="Arial"/>
                <a:cs typeface="Arial"/>
              </a:rPr>
              <a:t>can also be purchased via </a:t>
            </a:r>
            <a:r>
              <a:rPr lang="en-US" i="1" dirty="0" err="1">
                <a:effectLst>
                  <a:outerShdw blurRad="50800" dist="38100" dir="8100000" algn="tr" rotWithShape="0">
                    <a:prstClr val="black">
                      <a:alpha val="40000"/>
                    </a:prstClr>
                  </a:outerShdw>
                </a:effectLst>
                <a:latin typeface="Arial"/>
                <a:cs typeface="Arial"/>
              </a:rPr>
              <a:t>Procard</a:t>
            </a:r>
            <a:r>
              <a:rPr lang="en-US" dirty="0">
                <a:effectLst>
                  <a:outerShdw blurRad="50800" dist="38100" dir="8100000" algn="tr" rotWithShape="0">
                    <a:prstClr val="black">
                      <a:alpha val="40000"/>
                    </a:prstClr>
                  </a:outerShdw>
                </a:effectLst>
                <a:latin typeface="Arial"/>
                <a:cs typeface="Arial"/>
              </a:rPr>
              <a:t> (CC). </a:t>
            </a:r>
            <a:endParaRPr lang="en-US" dirty="0">
              <a:latin typeface="Arial"/>
              <a:cs typeface="Arial"/>
            </a:endParaRPr>
          </a:p>
          <a:p>
            <a:pPr marL="0" indent="0">
              <a:buNone/>
            </a:pPr>
            <a:r>
              <a:rPr lang="en-US" sz="1050" dirty="0">
                <a:solidFill>
                  <a:schemeClr val="bg1"/>
                </a:solidFill>
                <a:effectLst>
                  <a:outerShdw blurRad="50800" dist="38100" dir="8100000" algn="tr" rotWithShape="0">
                    <a:prstClr val="black">
                      <a:alpha val="40000"/>
                    </a:prstClr>
                  </a:outerShdw>
                </a:effectLst>
                <a:latin typeface="Arial"/>
                <a:cs typeface="Arial"/>
              </a:rPr>
              <a:t>  </a:t>
            </a:r>
          </a:p>
          <a:p>
            <a:r>
              <a:rPr lang="en-US" dirty="0">
                <a:effectLst>
                  <a:outerShdw blurRad="50800" dist="38100" dir="8100000" algn="tr" rotWithShape="0">
                    <a:prstClr val="black">
                      <a:alpha val="40000"/>
                    </a:prstClr>
                  </a:outerShdw>
                </a:effectLst>
                <a:latin typeface="Arial"/>
                <a:cs typeface="Arial"/>
              </a:rPr>
              <a:t>A list of UT System departments (offices) is available on the UT System Administration website</a:t>
            </a:r>
            <a:r>
              <a:rPr lang="en-US" b="1" dirty="0">
                <a:effectLst>
                  <a:outerShdw blurRad="50800" dist="38100" dir="8100000" algn="tr" rotWithShape="0">
                    <a:prstClr val="black">
                      <a:alpha val="40000"/>
                    </a:prstClr>
                  </a:outerShdw>
                </a:effectLst>
                <a:latin typeface="Arial"/>
                <a:cs typeface="Arial"/>
              </a:rPr>
              <a:t> </a:t>
            </a:r>
            <a:r>
              <a:rPr lang="en-US" b="1" u="sng" dirty="0">
                <a:latin typeface="Arial"/>
                <a:cs typeface="Arial"/>
                <a:hlinkClick r:id="rId2"/>
              </a:rPr>
              <a:t>https://www.utsystem.edu/offices</a:t>
            </a:r>
            <a:endParaRPr lang="en-US" dirty="0">
              <a:latin typeface="Arial"/>
              <a:cs typeface="Arial"/>
            </a:endParaRPr>
          </a:p>
        </p:txBody>
      </p:sp>
    </p:spTree>
    <p:extLst>
      <p:ext uri="{BB962C8B-B14F-4D97-AF65-F5344CB8AC3E}">
        <p14:creationId xmlns:p14="http://schemas.microsoft.com/office/powerpoint/2010/main" val="40771051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F879A71-9D44-8D2E-2FA6-8A94F66B41B8}"/>
              </a:ext>
            </a:extLst>
          </p:cNvPr>
          <p:cNvSpPr>
            <a:spLocks noGrp="1"/>
          </p:cNvSpPr>
          <p:nvPr>
            <p:ph type="sldNum" sz="quarter" idx="12"/>
          </p:nvPr>
        </p:nvSpPr>
        <p:spPr/>
        <p:txBody>
          <a:bodyPr/>
          <a:lstStyle/>
          <a:p>
            <a:fld id="{A7EE2453-3BC3-4CDC-BBD4-144194DC3BDD}" type="slidenum">
              <a:rPr lang="en-US" smtClean="0"/>
              <a:pPr/>
              <a:t>12</a:t>
            </a:fld>
            <a:endParaRPr lang="en-US" dirty="0"/>
          </a:p>
        </p:txBody>
      </p:sp>
      <p:sp>
        <p:nvSpPr>
          <p:cNvPr id="4" name="TextBox 3">
            <a:extLst>
              <a:ext uri="{FF2B5EF4-FFF2-40B4-BE49-F238E27FC236}">
                <a16:creationId xmlns:a16="http://schemas.microsoft.com/office/drawing/2014/main" id="{08ABB03D-15C0-4673-C145-DA0BF73CADA7}"/>
              </a:ext>
            </a:extLst>
          </p:cNvPr>
          <p:cNvSpPr txBox="1"/>
          <p:nvPr/>
        </p:nvSpPr>
        <p:spPr>
          <a:xfrm>
            <a:off x="2362200" y="316706"/>
            <a:ext cx="4572000" cy="369332"/>
          </a:xfrm>
          <a:prstGeom prst="rect">
            <a:avLst/>
          </a:prstGeom>
          <a:noFill/>
        </p:spPr>
        <p:txBody>
          <a:bodyPr wrap="square">
            <a:spAutoFit/>
          </a:bodyPr>
          <a:lstStyle/>
          <a:p>
            <a:r>
              <a:rPr lang="en-US" sz="1800" b="1" u="sng" dirty="0">
                <a:solidFill>
                  <a:schemeClr val="accent1">
                    <a:lumMod val="50000"/>
                  </a:schemeClr>
                </a:solidFill>
                <a:effectLst>
                  <a:outerShdw blurRad="38100" dist="38100" dir="2700000" algn="tl">
                    <a:srgbClr val="000000">
                      <a:alpha val="43137"/>
                    </a:srgbClr>
                  </a:outerShdw>
                </a:effectLst>
              </a:rPr>
              <a:t>Purchases by $$ Thresholds (cont.):</a:t>
            </a:r>
            <a:endParaRPr lang="en-US" dirty="0"/>
          </a:p>
        </p:txBody>
      </p:sp>
      <p:sp>
        <p:nvSpPr>
          <p:cNvPr id="6" name="TextBox 5">
            <a:extLst>
              <a:ext uri="{FF2B5EF4-FFF2-40B4-BE49-F238E27FC236}">
                <a16:creationId xmlns:a16="http://schemas.microsoft.com/office/drawing/2014/main" id="{AAFF2C43-F759-33DB-6995-845228A7B101}"/>
              </a:ext>
            </a:extLst>
          </p:cNvPr>
          <p:cNvSpPr txBox="1"/>
          <p:nvPr/>
        </p:nvSpPr>
        <p:spPr>
          <a:xfrm>
            <a:off x="628650" y="1200150"/>
            <a:ext cx="7886700" cy="2469907"/>
          </a:xfrm>
          <a:prstGeom prst="rect">
            <a:avLst/>
          </a:prstGeom>
          <a:noFill/>
        </p:spPr>
        <p:txBody>
          <a:bodyPr wrap="square">
            <a:spAutoFit/>
          </a:bodyPr>
          <a:lstStyle/>
          <a:p>
            <a:pPr marL="0" indent="0">
              <a:buNone/>
            </a:pPr>
            <a:r>
              <a:rPr lang="en-US" b="1" dirty="0">
                <a:solidFill>
                  <a:srgbClr val="C00000"/>
                </a:solidFill>
                <a:effectLst>
                  <a:outerShdw blurRad="38100" dist="38100" dir="2700000" algn="tl">
                    <a:srgbClr val="000000">
                      <a:alpha val="43137"/>
                    </a:srgbClr>
                  </a:outerShdw>
                </a:effectLst>
                <a:latin typeface="Arial"/>
                <a:cs typeface="Arial"/>
              </a:rPr>
              <a:t>Goods/Services $15,000 – 50,000 </a:t>
            </a:r>
            <a:r>
              <a:rPr lang="en-US" sz="1800" b="1" dirty="0">
                <a:solidFill>
                  <a:schemeClr val="bg1"/>
                </a:solidFill>
                <a:latin typeface="Arial"/>
                <a:cs typeface="Arial"/>
              </a:rPr>
              <a:t>(informal bidding required) </a:t>
            </a:r>
            <a:endParaRPr lang="en-US" sz="1800" dirty="0">
              <a:solidFill>
                <a:schemeClr val="bg1"/>
              </a:solidFill>
            </a:endParaRPr>
          </a:p>
          <a:p>
            <a:pPr marL="0" indent="0">
              <a:buNone/>
            </a:pPr>
            <a:r>
              <a:rPr lang="en-US" sz="1050" dirty="0">
                <a:latin typeface="Arial"/>
                <a:cs typeface="Arial"/>
              </a:rPr>
              <a:t>   </a:t>
            </a:r>
          </a:p>
          <a:p>
            <a:pPr marL="285750" indent="-285750">
              <a:buFont typeface="Arial" panose="020B0604020202020204" pitchFamily="34" charset="0"/>
              <a:buChar char="•"/>
            </a:pPr>
            <a:r>
              <a:rPr lang="en-US" sz="1800" dirty="0">
                <a:effectLst>
                  <a:outerShdw blurRad="50800" dist="38100" dir="8100000" algn="tr" rotWithShape="0">
                    <a:prstClr val="black">
                      <a:alpha val="40000"/>
                    </a:prstClr>
                  </a:outerShdw>
                </a:effectLst>
                <a:latin typeface="Arial"/>
                <a:cs typeface="Arial"/>
              </a:rPr>
              <a:t>Departments must obtain a minimum of three (3) written bids.</a:t>
            </a:r>
            <a:endParaRPr lang="en-US" dirty="0"/>
          </a:p>
          <a:p>
            <a:pPr marL="285750" indent="-285750">
              <a:buFont typeface="Arial" panose="020B0604020202020204" pitchFamily="34" charset="0"/>
              <a:buChar char="•"/>
            </a:pPr>
            <a:r>
              <a:rPr lang="en-US" sz="1800" dirty="0">
                <a:effectLst>
                  <a:outerShdw blurRad="50800" dist="38100" dir="8100000" algn="tr" rotWithShape="0">
                    <a:prstClr val="black">
                      <a:alpha val="40000"/>
                    </a:prstClr>
                  </a:outerShdw>
                </a:effectLst>
                <a:latin typeface="Arial"/>
                <a:cs typeface="Arial"/>
              </a:rPr>
              <a:t>Departments must make a good-faith effort to include bids from certified HUB suppliers; one (1) from a minority-owned business and one (1) from a woman-owned business.</a:t>
            </a:r>
          </a:p>
          <a:p>
            <a:pPr marL="285750" indent="-285750">
              <a:buFont typeface="Arial" panose="020B0604020202020204" pitchFamily="34" charset="0"/>
              <a:buChar char="•"/>
            </a:pPr>
            <a:r>
              <a:rPr lang="en-US" sz="1800" dirty="0">
                <a:effectLst>
                  <a:outerShdw blurRad="50800" dist="38100" dir="8100000" algn="tr" rotWithShape="0">
                    <a:prstClr val="black">
                      <a:alpha val="40000"/>
                    </a:prstClr>
                  </a:outerShdw>
                </a:effectLst>
                <a:latin typeface="Arial"/>
                <a:cs typeface="Arial"/>
              </a:rPr>
              <a:t>Departments must forward bids to the </a:t>
            </a:r>
            <a:r>
              <a:rPr lang="en-US" sz="1800" dirty="0">
                <a:effectLst>
                  <a:outerShdw blurRad="50800" dist="38100" dir="8100000" algn="tr" rotWithShape="0">
                    <a:prstClr val="black">
                      <a:alpha val="40000"/>
                    </a:prstClr>
                  </a:outerShdw>
                </a:effectLst>
                <a:latin typeface="Arial"/>
                <a:cs typeface="Arial"/>
                <a:hlinkClick r:id="rId2"/>
              </a:rPr>
              <a:t>Contracts and Procurement Office</a:t>
            </a:r>
            <a:r>
              <a:rPr lang="en-US" sz="1800" dirty="0">
                <a:effectLst>
                  <a:outerShdw blurRad="50800" dist="38100" dir="8100000" algn="tr" rotWithShape="0">
                    <a:prstClr val="black">
                      <a:alpha val="40000"/>
                    </a:prstClr>
                  </a:outerShdw>
                </a:effectLst>
                <a:latin typeface="Arial"/>
                <a:cs typeface="Arial"/>
              </a:rPr>
              <a:t> and create a requisition in the PeopleSoft system.</a:t>
            </a:r>
          </a:p>
          <a:p>
            <a:pPr marL="285750" indent="-285750">
              <a:buFont typeface="Arial" panose="020B0604020202020204" pitchFamily="34" charset="0"/>
              <a:buChar char="•"/>
            </a:pPr>
            <a:r>
              <a:rPr lang="en-US" sz="1800" dirty="0">
                <a:effectLst>
                  <a:outerShdw blurRad="50800" dist="38100" dir="8100000" algn="tr" rotWithShape="0">
                    <a:prstClr val="black">
                      <a:alpha val="40000"/>
                    </a:prstClr>
                  </a:outerShdw>
                </a:effectLst>
                <a:latin typeface="Arial"/>
                <a:cs typeface="Arial"/>
              </a:rPr>
              <a:t>Contracts and Procurement Issues PO to winning Vendor</a:t>
            </a:r>
            <a:r>
              <a:rPr lang="en-US" sz="1800" dirty="0">
                <a:solidFill>
                  <a:schemeClr val="bg1"/>
                </a:solidFill>
                <a:effectLst>
                  <a:outerShdw blurRad="50800" dist="38100" dir="8100000" algn="tr" rotWithShape="0">
                    <a:prstClr val="black">
                      <a:alpha val="40000"/>
                    </a:prstClr>
                  </a:outerShdw>
                </a:effectLst>
                <a:latin typeface="Arial"/>
                <a:cs typeface="Arial"/>
              </a:rPr>
              <a:t>.</a:t>
            </a:r>
            <a:endParaRPr lang="en-US" sz="1800" dirty="0">
              <a:solidFill>
                <a:schemeClr val="bg1"/>
              </a:solidFill>
            </a:endParaRPr>
          </a:p>
        </p:txBody>
      </p:sp>
    </p:spTree>
    <p:extLst>
      <p:ext uri="{BB962C8B-B14F-4D97-AF65-F5344CB8AC3E}">
        <p14:creationId xmlns:p14="http://schemas.microsoft.com/office/powerpoint/2010/main" val="36688583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0059CFD-F928-6A2C-64E1-23F30152EC7C}"/>
              </a:ext>
            </a:extLst>
          </p:cNvPr>
          <p:cNvSpPr>
            <a:spLocks noGrp="1"/>
          </p:cNvSpPr>
          <p:nvPr>
            <p:ph type="sldNum" sz="quarter" idx="12"/>
          </p:nvPr>
        </p:nvSpPr>
        <p:spPr/>
        <p:txBody>
          <a:bodyPr/>
          <a:lstStyle/>
          <a:p>
            <a:fld id="{A7EE2453-3BC3-4CDC-BBD4-144194DC3BDD}" type="slidenum">
              <a:rPr lang="en-US" smtClean="0"/>
              <a:pPr/>
              <a:t>13</a:t>
            </a:fld>
            <a:endParaRPr lang="en-US" dirty="0"/>
          </a:p>
        </p:txBody>
      </p:sp>
      <p:sp>
        <p:nvSpPr>
          <p:cNvPr id="4" name="TextBox 3">
            <a:extLst>
              <a:ext uri="{FF2B5EF4-FFF2-40B4-BE49-F238E27FC236}">
                <a16:creationId xmlns:a16="http://schemas.microsoft.com/office/drawing/2014/main" id="{471A89D6-6509-DF80-9A56-73302812A702}"/>
              </a:ext>
            </a:extLst>
          </p:cNvPr>
          <p:cNvSpPr txBox="1"/>
          <p:nvPr/>
        </p:nvSpPr>
        <p:spPr>
          <a:xfrm>
            <a:off x="2667000" y="435724"/>
            <a:ext cx="4572000" cy="369332"/>
          </a:xfrm>
          <a:prstGeom prst="rect">
            <a:avLst/>
          </a:prstGeom>
          <a:noFill/>
        </p:spPr>
        <p:txBody>
          <a:bodyPr wrap="square">
            <a:spAutoFit/>
          </a:bodyPr>
          <a:lstStyle/>
          <a:p>
            <a:r>
              <a:rPr lang="en-US" sz="1800" b="1" u="sng" dirty="0">
                <a:solidFill>
                  <a:schemeClr val="accent1">
                    <a:lumMod val="50000"/>
                  </a:schemeClr>
                </a:solidFill>
                <a:effectLst>
                  <a:outerShdw blurRad="38100" dist="38100" dir="2700000" algn="tl">
                    <a:srgbClr val="000000">
                      <a:alpha val="43137"/>
                    </a:srgbClr>
                  </a:outerShdw>
                </a:effectLst>
              </a:rPr>
              <a:t>Purchases by $$ Thresholds (cont.):</a:t>
            </a:r>
            <a:endParaRPr lang="en-US" dirty="0"/>
          </a:p>
        </p:txBody>
      </p:sp>
      <p:sp>
        <p:nvSpPr>
          <p:cNvPr id="6" name="TextBox 5">
            <a:extLst>
              <a:ext uri="{FF2B5EF4-FFF2-40B4-BE49-F238E27FC236}">
                <a16:creationId xmlns:a16="http://schemas.microsoft.com/office/drawing/2014/main" id="{10E888DA-2D20-3BA3-8B92-444641275BAF}"/>
              </a:ext>
            </a:extLst>
          </p:cNvPr>
          <p:cNvSpPr txBox="1"/>
          <p:nvPr/>
        </p:nvSpPr>
        <p:spPr>
          <a:xfrm>
            <a:off x="762000" y="1123950"/>
            <a:ext cx="7696200" cy="2823850"/>
          </a:xfrm>
          <a:prstGeom prst="rect">
            <a:avLst/>
          </a:prstGeom>
          <a:noFill/>
        </p:spPr>
        <p:txBody>
          <a:bodyPr wrap="square">
            <a:spAutoFit/>
          </a:bodyPr>
          <a:lstStyle/>
          <a:p>
            <a:pPr marL="0" indent="0">
              <a:buNone/>
            </a:pPr>
            <a:r>
              <a:rPr lang="en-US" b="1" dirty="0">
                <a:solidFill>
                  <a:srgbClr val="C00000"/>
                </a:solidFill>
                <a:effectLst>
                  <a:outerShdw blurRad="38100" dist="38100" dir="2700000" algn="tl">
                    <a:srgbClr val="000000">
                      <a:alpha val="43137"/>
                    </a:srgbClr>
                  </a:outerShdw>
                </a:effectLst>
              </a:rPr>
              <a:t>Goods/Services exceeding $50,000 </a:t>
            </a:r>
            <a:r>
              <a:rPr lang="en-US" b="1" dirty="0"/>
              <a:t>(formal bidding process) </a:t>
            </a:r>
            <a:endParaRPr lang="en-US" dirty="0"/>
          </a:p>
          <a:p>
            <a:pPr marL="0" indent="0">
              <a:buNone/>
            </a:pPr>
            <a:r>
              <a:rPr lang="en-US" sz="1050" dirty="0">
                <a:latin typeface="Arial"/>
                <a:cs typeface="Arial"/>
              </a:rPr>
              <a:t>   </a:t>
            </a:r>
            <a:endParaRPr lang="en-US" sz="1050" dirty="0"/>
          </a:p>
          <a:p>
            <a:pPr marL="285750" indent="-285750">
              <a:spcAft>
                <a:spcPts val="300"/>
              </a:spcAft>
              <a:buFont typeface="Arial" panose="020B0604020202020204" pitchFamily="34" charset="0"/>
              <a:buChar char="•"/>
            </a:pPr>
            <a:r>
              <a:rPr lang="en-US" sz="1800" dirty="0">
                <a:effectLst>
                  <a:outerShdw blurRad="50800" dist="38100" dir="8100000" algn="tr" rotWithShape="0">
                    <a:prstClr val="black">
                      <a:alpha val="40000"/>
                    </a:prstClr>
                  </a:outerShdw>
                </a:effectLst>
                <a:latin typeface="Arial"/>
                <a:cs typeface="Arial"/>
              </a:rPr>
              <a:t>UT System Administration publishes solicitations for goods and services on the</a:t>
            </a:r>
            <a:r>
              <a:rPr lang="en-US" sz="1800" dirty="0">
                <a:effectLst>
                  <a:outerShdw blurRad="38100" dist="38100" dir="2700000" algn="tl">
                    <a:srgbClr val="000000">
                      <a:alpha val="43137"/>
                    </a:srgbClr>
                  </a:outerShdw>
                </a:effectLst>
                <a:latin typeface="Arial"/>
                <a:cs typeface="Arial"/>
              </a:rPr>
              <a:t> </a:t>
            </a:r>
            <a:r>
              <a:rPr lang="en-US" sz="1800" b="1" dirty="0">
                <a:latin typeface="Arial"/>
                <a:cs typeface="Arial"/>
                <a:hlinkClick r:id="rId2"/>
              </a:rPr>
              <a:t>UT </a:t>
            </a:r>
            <a:r>
              <a:rPr lang="en-US" b="1" dirty="0">
                <a:latin typeface="Arial"/>
                <a:cs typeface="Arial"/>
                <a:hlinkClick r:id="rId2"/>
              </a:rPr>
              <a:t>S</a:t>
            </a:r>
            <a:r>
              <a:rPr lang="en-US" sz="1800" b="1" dirty="0">
                <a:latin typeface="Arial"/>
                <a:cs typeface="Arial"/>
                <a:hlinkClick r:id="rId2"/>
              </a:rPr>
              <a:t>ystem Bonfire </a:t>
            </a:r>
            <a:r>
              <a:rPr lang="en-US" sz="1800" dirty="0">
                <a:latin typeface="Arial"/>
                <a:cs typeface="Arial"/>
              </a:rPr>
              <a:t>website</a:t>
            </a:r>
            <a:r>
              <a:rPr lang="en-US" sz="1800" b="1" dirty="0">
                <a:latin typeface="Arial"/>
                <a:cs typeface="Arial"/>
              </a:rPr>
              <a:t> </a:t>
            </a:r>
            <a:r>
              <a:rPr lang="en-US" sz="1800" dirty="0">
                <a:effectLst>
                  <a:outerShdw blurRad="50800" dist="38100" dir="8100000" algn="tr" rotWithShape="0">
                    <a:prstClr val="black">
                      <a:alpha val="40000"/>
                    </a:prstClr>
                  </a:outerShdw>
                </a:effectLst>
                <a:latin typeface="Arial"/>
                <a:cs typeface="Arial"/>
              </a:rPr>
              <a:t>when the expected value exceeds $50,000. </a:t>
            </a:r>
          </a:p>
          <a:p>
            <a:pPr marL="742950" lvl="1" indent="-285750">
              <a:spcAft>
                <a:spcPts val="300"/>
              </a:spcAft>
              <a:buFont typeface="Arial" panose="020B0604020202020204" pitchFamily="34" charset="0"/>
              <a:buChar char="•"/>
            </a:pPr>
            <a:r>
              <a:rPr lang="en-US" dirty="0">
                <a:effectLst>
                  <a:outerShdw blurRad="50800" dist="38100" dir="8100000" algn="tr" rotWithShape="0">
                    <a:prstClr val="black">
                      <a:alpha val="40000"/>
                    </a:prstClr>
                  </a:outerShdw>
                </a:effectLst>
                <a:latin typeface="Arial"/>
                <a:cs typeface="Arial"/>
              </a:rPr>
              <a:t>These solicitations can also be found on the </a:t>
            </a:r>
            <a:r>
              <a:rPr lang="en-US" dirty="0">
                <a:effectLst>
                  <a:outerShdw blurRad="50800" dist="38100" dir="8100000" algn="tr" rotWithShape="0">
                    <a:prstClr val="black">
                      <a:alpha val="40000"/>
                    </a:prstClr>
                  </a:outerShdw>
                </a:effectLst>
                <a:latin typeface="Arial"/>
                <a:cs typeface="Arial"/>
                <a:hlinkClick r:id="rId3"/>
              </a:rPr>
              <a:t>Electronic State Business Daily (ESBD)</a:t>
            </a:r>
            <a:r>
              <a:rPr lang="en-US" dirty="0">
                <a:effectLst>
                  <a:outerShdw blurRad="50800" dist="38100" dir="8100000" algn="tr" rotWithShape="0">
                    <a:prstClr val="black">
                      <a:alpha val="40000"/>
                    </a:prstClr>
                  </a:outerShdw>
                </a:effectLst>
                <a:latin typeface="Arial"/>
                <a:cs typeface="Arial"/>
              </a:rPr>
              <a:t>. </a:t>
            </a:r>
            <a:r>
              <a:rPr lang="en-US" sz="1800" dirty="0">
                <a:effectLst>
                  <a:outerShdw blurRad="50800" dist="38100" dir="8100000" algn="tr" rotWithShape="0">
                    <a:prstClr val="black">
                      <a:alpha val="40000"/>
                    </a:prstClr>
                  </a:outerShdw>
                </a:effectLst>
                <a:latin typeface="Arial"/>
                <a:cs typeface="Arial"/>
              </a:rPr>
              <a:t>Our Agency Number is 720</a:t>
            </a:r>
            <a:endParaRPr lang="en-US" dirty="0"/>
          </a:p>
          <a:p>
            <a:pPr marL="285750" indent="-285750">
              <a:spcAft>
                <a:spcPts val="300"/>
              </a:spcAft>
              <a:buFont typeface="Arial" panose="020B0604020202020204" pitchFamily="34" charset="0"/>
              <a:buChar char="•"/>
            </a:pPr>
            <a:r>
              <a:rPr lang="en-US" sz="1800" dirty="0">
                <a:effectLst>
                  <a:outerShdw blurRad="50800" dist="38100" dir="8100000" algn="tr" rotWithShape="0">
                    <a:prstClr val="black">
                      <a:alpha val="40000"/>
                    </a:prstClr>
                  </a:outerShdw>
                </a:effectLst>
                <a:latin typeface="Arial"/>
                <a:cs typeface="Arial"/>
              </a:rPr>
              <a:t>All formal </a:t>
            </a:r>
            <a:r>
              <a:rPr lang="en-US" sz="1800" i="1" dirty="0">
                <a:effectLst>
                  <a:outerShdw blurRad="50800" dist="38100" dir="8100000" algn="tr" rotWithShape="0">
                    <a:prstClr val="black">
                      <a:alpha val="40000"/>
                    </a:prstClr>
                  </a:outerShdw>
                </a:effectLst>
                <a:latin typeface="Arial"/>
                <a:cs typeface="Arial"/>
              </a:rPr>
              <a:t>Goods &amp; Services</a:t>
            </a:r>
            <a:r>
              <a:rPr lang="en-US" sz="1800" dirty="0">
                <a:effectLst>
                  <a:outerShdw blurRad="50800" dist="38100" dir="8100000" algn="tr" rotWithShape="0">
                    <a:prstClr val="black">
                      <a:alpha val="40000"/>
                    </a:prstClr>
                  </a:outerShdw>
                </a:effectLst>
                <a:latin typeface="Arial"/>
                <a:cs typeface="Arial"/>
              </a:rPr>
              <a:t> solicitations (RFP, RFQ, ITB) are published,</a:t>
            </a:r>
            <a:r>
              <a:rPr lang="en-US" sz="1800" dirty="0">
                <a:solidFill>
                  <a:schemeClr val="bg1"/>
                </a:solidFill>
                <a:effectLst>
                  <a:outerShdw blurRad="50800" dist="38100" dir="8100000" algn="tr" rotWithShape="0">
                    <a:prstClr val="black">
                      <a:alpha val="40000"/>
                    </a:prstClr>
                  </a:outerShdw>
                </a:effectLst>
                <a:latin typeface="Arial"/>
                <a:cs typeface="Arial"/>
              </a:rPr>
              <a:t> </a:t>
            </a:r>
            <a:r>
              <a:rPr lang="en-US" sz="1800" dirty="0">
                <a:effectLst>
                  <a:outerShdw blurRad="50800" dist="38100" dir="8100000" algn="tr" rotWithShape="0">
                    <a:prstClr val="black">
                      <a:alpha val="40000"/>
                    </a:prstClr>
                  </a:outerShdw>
                </a:effectLst>
                <a:latin typeface="Arial"/>
                <a:cs typeface="Arial"/>
              </a:rPr>
              <a:t>awarded and managed by the UT System Administration </a:t>
            </a:r>
            <a:r>
              <a:rPr lang="en-US" sz="1800" b="1" u="sng" dirty="0">
                <a:latin typeface="Arial"/>
                <a:cs typeface="Arial"/>
                <a:hlinkClick r:id="rId4"/>
              </a:rPr>
              <a:t>Contracts and Procurement Office</a:t>
            </a:r>
          </a:p>
        </p:txBody>
      </p:sp>
    </p:spTree>
    <p:extLst>
      <p:ext uri="{BB962C8B-B14F-4D97-AF65-F5344CB8AC3E}">
        <p14:creationId xmlns:p14="http://schemas.microsoft.com/office/powerpoint/2010/main" val="14562237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602F7C3-4EB9-2638-1F31-E8D2A30B4826}"/>
              </a:ext>
            </a:extLst>
          </p:cNvPr>
          <p:cNvSpPr>
            <a:spLocks noGrp="1"/>
          </p:cNvSpPr>
          <p:nvPr>
            <p:ph type="sldNum" sz="quarter" idx="4"/>
          </p:nvPr>
        </p:nvSpPr>
        <p:spPr/>
        <p:txBody>
          <a:bodyPr/>
          <a:lstStyle/>
          <a:p>
            <a:fld id="{A7EE2453-3BC3-4CDC-BBD4-144194DC3BDD}" type="slidenum">
              <a:rPr lang="en-US" smtClean="0"/>
              <a:pPr/>
              <a:t>14</a:t>
            </a:fld>
            <a:endParaRPr lang="en-US" dirty="0"/>
          </a:p>
        </p:txBody>
      </p:sp>
      <p:sp>
        <p:nvSpPr>
          <p:cNvPr id="6" name="TextBox 5">
            <a:extLst>
              <a:ext uri="{FF2B5EF4-FFF2-40B4-BE49-F238E27FC236}">
                <a16:creationId xmlns:a16="http://schemas.microsoft.com/office/drawing/2014/main" id="{1B7750C5-E483-E355-75FC-F4A3CC7F6382}"/>
              </a:ext>
            </a:extLst>
          </p:cNvPr>
          <p:cNvSpPr txBox="1"/>
          <p:nvPr/>
        </p:nvSpPr>
        <p:spPr>
          <a:xfrm>
            <a:off x="0" y="209550"/>
            <a:ext cx="9144000" cy="646331"/>
          </a:xfrm>
          <a:prstGeom prst="rect">
            <a:avLst/>
          </a:prstGeom>
          <a:noFill/>
        </p:spPr>
        <p:txBody>
          <a:bodyPr wrap="square">
            <a:spAutoFit/>
          </a:bodyPr>
          <a:lstStyle/>
          <a:p>
            <a:pPr algn="ctr"/>
            <a:r>
              <a:rPr lang="en-US" sz="1800" u="sng" dirty="0">
                <a:solidFill>
                  <a:schemeClr val="bg2"/>
                </a:solidFill>
                <a:latin typeface="Endurance Pro Cond Semi Bold" panose="020B0702040504090203" pitchFamily="34" charset="0"/>
              </a:rPr>
              <a:t>STATEWIDE</a:t>
            </a:r>
            <a:r>
              <a:rPr lang="en-US" sz="1800" dirty="0">
                <a:solidFill>
                  <a:schemeClr val="bg2"/>
                </a:solidFill>
                <a:latin typeface="Endurance Pro Cond Semi Bold" panose="020B0702040504090203" pitchFamily="34" charset="0"/>
              </a:rPr>
              <a:t>  OPPORTUNITIES RESIDE ON THE</a:t>
            </a:r>
            <a:r>
              <a:rPr lang="en-US" dirty="0">
                <a:solidFill>
                  <a:schemeClr val="bg2"/>
                </a:solidFill>
                <a:latin typeface="Endurance Pro Cond Semi Bold" panose="020B0702040504090203" pitchFamily="34" charset="0"/>
              </a:rPr>
              <a:t> </a:t>
            </a:r>
          </a:p>
          <a:p>
            <a:pPr algn="ctr"/>
            <a:r>
              <a:rPr lang="en-US" sz="1800" b="1" dirty="0">
                <a:solidFill>
                  <a:schemeClr val="bg2"/>
                </a:solidFill>
                <a:latin typeface="Endurance Pro Cond Semi Bold" panose="020B0702040504090203" pitchFamily="34" charset="0"/>
              </a:rPr>
              <a:t>ELECTRONIC STATE BUSINESS DAILY (ESBD)</a:t>
            </a:r>
          </a:p>
        </p:txBody>
      </p:sp>
      <p:pic>
        <p:nvPicPr>
          <p:cNvPr id="7" name="Picture 6" descr="Graphical user interface, text, application">
            <a:extLst>
              <a:ext uri="{FF2B5EF4-FFF2-40B4-BE49-F238E27FC236}">
                <a16:creationId xmlns:a16="http://schemas.microsoft.com/office/drawing/2014/main" id="{45E7862F-1D31-1A6E-9A8A-75E65746D70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19200" y="962250"/>
            <a:ext cx="6705600" cy="3285900"/>
          </a:xfrm>
          <a:prstGeom prst="rect">
            <a:avLst/>
          </a:prstGeom>
          <a:ln>
            <a:solidFill>
              <a:schemeClr val="accent1"/>
            </a:solidFill>
          </a:ln>
        </p:spPr>
      </p:pic>
    </p:spTree>
    <p:extLst>
      <p:ext uri="{BB962C8B-B14F-4D97-AF65-F5344CB8AC3E}">
        <p14:creationId xmlns:p14="http://schemas.microsoft.com/office/powerpoint/2010/main" val="29815165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F1F0B-C752-4A4C-EBF2-7B97C213BC90}"/>
              </a:ext>
            </a:extLst>
          </p:cNvPr>
          <p:cNvSpPr>
            <a:spLocks noGrp="1"/>
          </p:cNvSpPr>
          <p:nvPr>
            <p:ph type="title"/>
          </p:nvPr>
        </p:nvSpPr>
        <p:spPr>
          <a:xfrm>
            <a:off x="457200" y="209550"/>
            <a:ext cx="8229600" cy="533400"/>
          </a:xfrm>
        </p:spPr>
        <p:txBody>
          <a:bodyPr>
            <a:normAutofit/>
          </a:bodyPr>
          <a:lstStyle/>
          <a:p>
            <a:pPr algn="ctr"/>
            <a:r>
              <a:rPr lang="en-US" sz="1800" dirty="0">
                <a:latin typeface="Endurance Pro Cond Semi Bold" panose="020B0702040504090203" pitchFamily="34" charset="0"/>
              </a:rPr>
              <a:t>UT System Campus Agency Codes</a:t>
            </a:r>
          </a:p>
        </p:txBody>
      </p:sp>
      <p:sp>
        <p:nvSpPr>
          <p:cNvPr id="3" name="Content Placeholder 2">
            <a:extLst>
              <a:ext uri="{FF2B5EF4-FFF2-40B4-BE49-F238E27FC236}">
                <a16:creationId xmlns:a16="http://schemas.microsoft.com/office/drawing/2014/main" id="{2F02F13B-4514-3359-AAFF-97414678F3E0}"/>
              </a:ext>
            </a:extLst>
          </p:cNvPr>
          <p:cNvSpPr>
            <a:spLocks noGrp="1"/>
          </p:cNvSpPr>
          <p:nvPr>
            <p:ph idx="1"/>
          </p:nvPr>
        </p:nvSpPr>
        <p:spPr>
          <a:xfrm>
            <a:off x="1066800" y="1123950"/>
            <a:ext cx="3657600" cy="2209800"/>
          </a:xfrm>
        </p:spPr>
        <p:txBody>
          <a:bodyPr>
            <a:normAutofit/>
          </a:bodyPr>
          <a:lstStyle/>
          <a:p>
            <a:pPr marL="0" indent="0">
              <a:buNone/>
            </a:pPr>
            <a:r>
              <a:rPr lang="en-US" sz="1400" dirty="0">
                <a:latin typeface="Endurance Pro Cond" panose="020B0602040504090203" pitchFamily="34" charset="0"/>
              </a:rPr>
              <a:t>720 – UT System Administration</a:t>
            </a:r>
          </a:p>
          <a:p>
            <a:pPr marL="0" indent="0">
              <a:buNone/>
            </a:pPr>
            <a:r>
              <a:rPr lang="en-US" sz="1400" dirty="0">
                <a:latin typeface="Endurance Pro Cond" panose="020B0602040504090203" pitchFamily="34" charset="0"/>
              </a:rPr>
              <a:t>714 – UT Arlington</a:t>
            </a:r>
          </a:p>
          <a:p>
            <a:pPr marL="0" indent="0">
              <a:buNone/>
            </a:pPr>
            <a:r>
              <a:rPr lang="en-US" sz="1400" dirty="0">
                <a:latin typeface="Endurance Pro Cond" panose="020B0602040504090203" pitchFamily="34" charset="0"/>
              </a:rPr>
              <a:t>721 – UT Austin</a:t>
            </a:r>
          </a:p>
          <a:p>
            <a:pPr marL="0" indent="0">
              <a:buNone/>
            </a:pPr>
            <a:r>
              <a:rPr lang="en-US" sz="1400" dirty="0">
                <a:latin typeface="Endurance Pro Cond" panose="020B0602040504090203" pitchFamily="34" charset="0"/>
              </a:rPr>
              <a:t>724 – UT El Paso</a:t>
            </a:r>
          </a:p>
          <a:p>
            <a:pPr marL="0" indent="0">
              <a:buNone/>
            </a:pPr>
            <a:r>
              <a:rPr lang="en-US" sz="1400" dirty="0">
                <a:latin typeface="Endurance Pro Cond" panose="020B0602040504090203" pitchFamily="34" charset="0"/>
              </a:rPr>
              <a:t>738 – UT Dallas</a:t>
            </a:r>
          </a:p>
          <a:p>
            <a:pPr marL="0" indent="0">
              <a:buNone/>
            </a:pPr>
            <a:r>
              <a:rPr lang="en-US" sz="1400" dirty="0">
                <a:latin typeface="Endurance Pro Cond" panose="020B0602040504090203" pitchFamily="34" charset="0"/>
              </a:rPr>
              <a:t>729 – UT Southwestern Medical Center-Dallas</a:t>
            </a:r>
          </a:p>
          <a:p>
            <a:pPr marL="0" indent="0">
              <a:buNone/>
            </a:pPr>
            <a:r>
              <a:rPr lang="en-US" sz="1400" dirty="0">
                <a:latin typeface="Endurance Pro Cond" panose="020B0602040504090203" pitchFamily="34" charset="0"/>
              </a:rPr>
              <a:t>506 – UT MD Anderson Cancer Center</a:t>
            </a:r>
          </a:p>
          <a:p>
            <a:pPr marL="0" indent="0">
              <a:buNone/>
            </a:pPr>
            <a:r>
              <a:rPr lang="en-US" sz="1400" dirty="0">
                <a:latin typeface="Endurance Pro Cond" panose="020B0602040504090203" pitchFamily="34" charset="0"/>
              </a:rPr>
              <a:t>723 – UT Medical Branch-Galveston</a:t>
            </a:r>
          </a:p>
          <a:p>
            <a:pPr marL="0" indent="0">
              <a:buNone/>
            </a:pPr>
            <a:endParaRPr lang="en-US" sz="1400" dirty="0">
              <a:latin typeface="Endurance Pro Cond" panose="020B0602040504090203" pitchFamily="34" charset="0"/>
            </a:endParaRPr>
          </a:p>
        </p:txBody>
      </p:sp>
      <p:sp>
        <p:nvSpPr>
          <p:cNvPr id="4" name="Slide Number Placeholder 3">
            <a:extLst>
              <a:ext uri="{FF2B5EF4-FFF2-40B4-BE49-F238E27FC236}">
                <a16:creationId xmlns:a16="http://schemas.microsoft.com/office/drawing/2014/main" id="{0171E5EC-EF52-5BC9-543D-CA7EDE5E94BF}"/>
              </a:ext>
            </a:extLst>
          </p:cNvPr>
          <p:cNvSpPr>
            <a:spLocks noGrp="1"/>
          </p:cNvSpPr>
          <p:nvPr>
            <p:ph type="sldNum" sz="quarter" idx="4"/>
          </p:nvPr>
        </p:nvSpPr>
        <p:spPr/>
        <p:txBody>
          <a:bodyPr/>
          <a:lstStyle/>
          <a:p>
            <a:fld id="{A7EE2453-3BC3-4CDC-BBD4-144194DC3BDD}" type="slidenum">
              <a:rPr lang="en-US" smtClean="0"/>
              <a:pPr/>
              <a:t>15</a:t>
            </a:fld>
            <a:endParaRPr lang="en-US" dirty="0"/>
          </a:p>
        </p:txBody>
      </p:sp>
      <p:sp>
        <p:nvSpPr>
          <p:cNvPr id="6" name="TextBox 5">
            <a:extLst>
              <a:ext uri="{FF2B5EF4-FFF2-40B4-BE49-F238E27FC236}">
                <a16:creationId xmlns:a16="http://schemas.microsoft.com/office/drawing/2014/main" id="{CDBE93F8-960F-BAE2-755D-82C5D237C01F}"/>
              </a:ext>
            </a:extLst>
          </p:cNvPr>
          <p:cNvSpPr txBox="1"/>
          <p:nvPr/>
        </p:nvSpPr>
        <p:spPr>
          <a:xfrm>
            <a:off x="5257800" y="1123950"/>
            <a:ext cx="3048000" cy="1831271"/>
          </a:xfrm>
          <a:prstGeom prst="rect">
            <a:avLst/>
          </a:prstGeom>
          <a:noFill/>
        </p:spPr>
        <p:txBody>
          <a:bodyPr wrap="square" rtlCol="0">
            <a:spAutoFit/>
          </a:bodyPr>
          <a:lstStyle/>
          <a:p>
            <a:pPr marL="0" indent="0">
              <a:spcBef>
                <a:spcPts val="336"/>
              </a:spcBef>
              <a:buNone/>
            </a:pPr>
            <a:r>
              <a:rPr lang="en-US" sz="1400" dirty="0">
                <a:solidFill>
                  <a:schemeClr val="bg1"/>
                </a:solidFill>
                <a:latin typeface="Endurance Pro Cond" panose="020B0602040504090203" pitchFamily="34" charset="0"/>
              </a:rPr>
              <a:t>744 – UT Health Science Center-Houston</a:t>
            </a:r>
          </a:p>
          <a:p>
            <a:pPr marL="0" indent="0">
              <a:spcBef>
                <a:spcPts val="336"/>
              </a:spcBef>
              <a:buNone/>
            </a:pPr>
            <a:r>
              <a:rPr lang="en-US" sz="1400" dirty="0">
                <a:solidFill>
                  <a:schemeClr val="bg1"/>
                </a:solidFill>
                <a:latin typeface="Endurance Pro Cond" panose="020B0602040504090203" pitchFamily="34" charset="0"/>
              </a:rPr>
              <a:t>742 – UT Permian Basin</a:t>
            </a:r>
          </a:p>
          <a:p>
            <a:pPr marL="0" indent="0">
              <a:spcBef>
                <a:spcPts val="336"/>
              </a:spcBef>
              <a:buNone/>
            </a:pPr>
            <a:r>
              <a:rPr lang="en-US" sz="1400" dirty="0">
                <a:solidFill>
                  <a:schemeClr val="bg1"/>
                </a:solidFill>
                <a:latin typeface="Endurance Pro Cond" panose="020B0602040504090203" pitchFamily="34" charset="0"/>
              </a:rPr>
              <a:t>746 – UT Rio Grande Valley</a:t>
            </a:r>
          </a:p>
          <a:p>
            <a:pPr marL="0" indent="0">
              <a:spcBef>
                <a:spcPts val="336"/>
              </a:spcBef>
              <a:buNone/>
            </a:pPr>
            <a:r>
              <a:rPr lang="en-US" sz="1400" dirty="0">
                <a:solidFill>
                  <a:schemeClr val="bg1"/>
                </a:solidFill>
                <a:latin typeface="Endurance Pro Cond" panose="020B0602040504090203" pitchFamily="34" charset="0"/>
              </a:rPr>
              <a:t>745 – UT Health Science Center-San Antonio</a:t>
            </a:r>
          </a:p>
          <a:p>
            <a:pPr>
              <a:spcBef>
                <a:spcPts val="336"/>
              </a:spcBef>
            </a:pPr>
            <a:r>
              <a:rPr lang="en-US" sz="1400" dirty="0">
                <a:solidFill>
                  <a:schemeClr val="bg1"/>
                </a:solidFill>
                <a:latin typeface="Endurance Pro Cond" panose="020B0602040504090203" pitchFamily="34" charset="0"/>
              </a:rPr>
              <a:t>743 – UT San Antonio</a:t>
            </a:r>
          </a:p>
          <a:p>
            <a:pPr>
              <a:spcBef>
                <a:spcPts val="336"/>
              </a:spcBef>
            </a:pPr>
            <a:r>
              <a:rPr lang="en-US" sz="1400" dirty="0">
                <a:solidFill>
                  <a:schemeClr val="bg1"/>
                </a:solidFill>
                <a:latin typeface="Endurance Pro Cond" panose="020B0602040504090203" pitchFamily="34" charset="0"/>
              </a:rPr>
              <a:t>785 – UT Health Science Center-Tyler</a:t>
            </a:r>
          </a:p>
          <a:p>
            <a:pPr>
              <a:spcBef>
                <a:spcPts val="336"/>
              </a:spcBef>
            </a:pPr>
            <a:r>
              <a:rPr lang="en-US" sz="1400" dirty="0">
                <a:solidFill>
                  <a:schemeClr val="bg1"/>
                </a:solidFill>
                <a:latin typeface="Endurance Pro Cond" panose="020B0602040504090203" pitchFamily="34" charset="0"/>
              </a:rPr>
              <a:t>750 – UT Tyler</a:t>
            </a:r>
          </a:p>
        </p:txBody>
      </p:sp>
    </p:spTree>
    <p:extLst>
      <p:ext uri="{BB962C8B-B14F-4D97-AF65-F5344CB8AC3E}">
        <p14:creationId xmlns:p14="http://schemas.microsoft.com/office/powerpoint/2010/main" val="34045598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F8022C3-4403-3BEC-7EB0-6EF87F46B07D}"/>
              </a:ext>
            </a:extLst>
          </p:cNvPr>
          <p:cNvSpPr>
            <a:spLocks noGrp="1"/>
          </p:cNvSpPr>
          <p:nvPr>
            <p:ph type="sldNum" sz="quarter" idx="12"/>
          </p:nvPr>
        </p:nvSpPr>
        <p:spPr/>
        <p:txBody>
          <a:bodyPr/>
          <a:lstStyle/>
          <a:p>
            <a:fld id="{A7EE2453-3BC3-4CDC-BBD4-144194DC3BDD}" type="slidenum">
              <a:rPr lang="en-US" smtClean="0"/>
              <a:pPr/>
              <a:t>16</a:t>
            </a:fld>
            <a:endParaRPr lang="en-US" dirty="0"/>
          </a:p>
        </p:txBody>
      </p:sp>
      <p:sp>
        <p:nvSpPr>
          <p:cNvPr id="3" name="TextBox 2">
            <a:extLst>
              <a:ext uri="{FF2B5EF4-FFF2-40B4-BE49-F238E27FC236}">
                <a16:creationId xmlns:a16="http://schemas.microsoft.com/office/drawing/2014/main" id="{5E5E4015-E297-544D-4191-2446BA9930AC}"/>
              </a:ext>
            </a:extLst>
          </p:cNvPr>
          <p:cNvSpPr txBox="1"/>
          <p:nvPr/>
        </p:nvSpPr>
        <p:spPr>
          <a:xfrm>
            <a:off x="0" y="514350"/>
            <a:ext cx="9144000" cy="461665"/>
          </a:xfrm>
          <a:prstGeom prst="rect">
            <a:avLst/>
          </a:prstGeom>
          <a:noFill/>
        </p:spPr>
        <p:txBody>
          <a:bodyPr wrap="square" rtlCol="0">
            <a:spAutoFit/>
          </a:bodyPr>
          <a:lstStyle/>
          <a:p>
            <a:pPr algn="ctr"/>
            <a:r>
              <a:rPr lang="en-US" sz="2400" dirty="0">
                <a:solidFill>
                  <a:schemeClr val="accent1">
                    <a:lumMod val="50000"/>
                  </a:schemeClr>
                </a:solidFill>
              </a:rPr>
              <a:t>Current Open RFPs</a:t>
            </a:r>
          </a:p>
        </p:txBody>
      </p:sp>
      <p:graphicFrame>
        <p:nvGraphicFramePr>
          <p:cNvPr id="4" name="Table 3">
            <a:extLst>
              <a:ext uri="{FF2B5EF4-FFF2-40B4-BE49-F238E27FC236}">
                <a16:creationId xmlns:a16="http://schemas.microsoft.com/office/drawing/2014/main" id="{8342C2AE-6757-F5FB-E6E0-3AB4F2A1C92E}"/>
              </a:ext>
            </a:extLst>
          </p:cNvPr>
          <p:cNvGraphicFramePr>
            <a:graphicFrameLocks noGrp="1"/>
          </p:cNvGraphicFramePr>
          <p:nvPr>
            <p:extLst>
              <p:ext uri="{D42A27DB-BD31-4B8C-83A1-F6EECF244321}">
                <p14:modId xmlns:p14="http://schemas.microsoft.com/office/powerpoint/2010/main" val="4093402190"/>
              </p:ext>
            </p:extLst>
          </p:nvPr>
        </p:nvGraphicFramePr>
        <p:xfrm>
          <a:off x="1447799" y="1733550"/>
          <a:ext cx="6248401" cy="1447801"/>
        </p:xfrm>
        <a:graphic>
          <a:graphicData uri="http://schemas.openxmlformats.org/drawingml/2006/table">
            <a:tbl>
              <a:tblPr firstRow="1" firstCol="1" bandRow="1">
                <a:tableStyleId>{5C22544A-7EE6-4342-B048-85BDC9FD1C3A}</a:tableStyleId>
              </a:tblPr>
              <a:tblGrid>
                <a:gridCol w="934308">
                  <a:extLst>
                    <a:ext uri="{9D8B030D-6E8A-4147-A177-3AD203B41FA5}">
                      <a16:colId xmlns:a16="http://schemas.microsoft.com/office/drawing/2014/main" val="2343331444"/>
                    </a:ext>
                  </a:extLst>
                </a:gridCol>
                <a:gridCol w="3000900">
                  <a:extLst>
                    <a:ext uri="{9D8B030D-6E8A-4147-A177-3AD203B41FA5}">
                      <a16:colId xmlns:a16="http://schemas.microsoft.com/office/drawing/2014/main" val="3522402604"/>
                    </a:ext>
                  </a:extLst>
                </a:gridCol>
                <a:gridCol w="2313193">
                  <a:extLst>
                    <a:ext uri="{9D8B030D-6E8A-4147-A177-3AD203B41FA5}">
                      <a16:colId xmlns:a16="http://schemas.microsoft.com/office/drawing/2014/main" val="902956870"/>
                    </a:ext>
                  </a:extLst>
                </a:gridCol>
              </a:tblGrid>
              <a:tr h="295469">
                <a:tc>
                  <a:txBody>
                    <a:bodyPr/>
                    <a:lstStyle/>
                    <a:p>
                      <a:pPr marL="0" marR="0">
                        <a:spcBef>
                          <a:spcPts val="0"/>
                        </a:spcBef>
                        <a:spcAft>
                          <a:spcPts val="0"/>
                        </a:spcAft>
                      </a:pPr>
                      <a:r>
                        <a:rPr lang="en-US" sz="1100">
                          <a:effectLst/>
                        </a:rPr>
                        <a:t>RFP</a:t>
                      </a:r>
                      <a:endParaRPr lang="en-US" sz="110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spcBef>
                          <a:spcPts val="0"/>
                        </a:spcBef>
                        <a:spcAft>
                          <a:spcPts val="0"/>
                        </a:spcAft>
                      </a:pPr>
                      <a:r>
                        <a:rPr lang="en-US" sz="1100" dirty="0">
                          <a:effectLst/>
                        </a:rPr>
                        <a:t>Description of Services</a:t>
                      </a:r>
                      <a:endParaRPr lang="en-US" sz="1100" dirty="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spcBef>
                          <a:spcPts val="0"/>
                        </a:spcBef>
                        <a:spcAft>
                          <a:spcPts val="0"/>
                        </a:spcAft>
                      </a:pPr>
                      <a:r>
                        <a:rPr lang="en-US" sz="1100">
                          <a:effectLst/>
                        </a:rPr>
                        <a:t>Proposal Due Date</a:t>
                      </a:r>
                      <a:endParaRPr lang="en-US" sz="110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3945876896"/>
                  </a:ext>
                </a:extLst>
              </a:tr>
              <a:tr h="295469">
                <a:tc>
                  <a:txBody>
                    <a:bodyPr/>
                    <a:lstStyle/>
                    <a:p>
                      <a:pPr marL="0" marR="0">
                        <a:spcBef>
                          <a:spcPts val="0"/>
                        </a:spcBef>
                        <a:spcAft>
                          <a:spcPts val="0"/>
                        </a:spcAft>
                      </a:pPr>
                      <a:r>
                        <a:rPr lang="en-US" sz="1100">
                          <a:effectLst/>
                        </a:rPr>
                        <a:t>720-2301 </a:t>
                      </a:r>
                      <a:endParaRPr lang="en-US" sz="110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spcBef>
                          <a:spcPts val="0"/>
                        </a:spcBef>
                        <a:spcAft>
                          <a:spcPts val="0"/>
                        </a:spcAft>
                      </a:pPr>
                      <a:r>
                        <a:rPr lang="en-US" sz="1100">
                          <a:effectLst/>
                        </a:rPr>
                        <a:t>Earth Moving and Caliche Pit Services </a:t>
                      </a:r>
                      <a:endParaRPr lang="en-US" sz="110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spcBef>
                          <a:spcPts val="0"/>
                        </a:spcBef>
                        <a:spcAft>
                          <a:spcPts val="0"/>
                        </a:spcAft>
                      </a:pPr>
                      <a:r>
                        <a:rPr lang="en-US" sz="1100">
                          <a:effectLst/>
                        </a:rPr>
                        <a:t>Nov 22nd 2022, 2:30 PM CST </a:t>
                      </a:r>
                      <a:endParaRPr lang="en-US" sz="110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1889642665"/>
                  </a:ext>
                </a:extLst>
              </a:tr>
              <a:tr h="285621">
                <a:tc>
                  <a:txBody>
                    <a:bodyPr/>
                    <a:lstStyle/>
                    <a:p>
                      <a:pPr marL="0" marR="0">
                        <a:spcBef>
                          <a:spcPts val="0"/>
                        </a:spcBef>
                        <a:spcAft>
                          <a:spcPts val="0"/>
                        </a:spcAft>
                      </a:pPr>
                      <a:r>
                        <a:rPr lang="en-US" sz="1100">
                          <a:effectLst/>
                        </a:rPr>
                        <a:t>720-2302 </a:t>
                      </a:r>
                      <a:endParaRPr lang="en-US" sz="110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spcBef>
                          <a:spcPts val="0"/>
                        </a:spcBef>
                        <a:spcAft>
                          <a:spcPts val="0"/>
                        </a:spcAft>
                      </a:pPr>
                      <a:r>
                        <a:rPr lang="en-US" sz="1100">
                          <a:effectLst/>
                        </a:rPr>
                        <a:t>Telehealth Services </a:t>
                      </a:r>
                      <a:endParaRPr lang="en-US" sz="110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spcBef>
                          <a:spcPts val="0"/>
                        </a:spcBef>
                        <a:spcAft>
                          <a:spcPts val="0"/>
                        </a:spcAft>
                      </a:pPr>
                      <a:r>
                        <a:rPr lang="en-US" sz="1100">
                          <a:effectLst/>
                        </a:rPr>
                        <a:t>Nov 28th 2022, 2:30 PM CST </a:t>
                      </a:r>
                      <a:endParaRPr lang="en-US" sz="110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1578930992"/>
                  </a:ext>
                </a:extLst>
              </a:tr>
              <a:tr h="285621">
                <a:tc>
                  <a:txBody>
                    <a:bodyPr/>
                    <a:lstStyle/>
                    <a:p>
                      <a:pPr marL="0" marR="0">
                        <a:spcBef>
                          <a:spcPts val="0"/>
                        </a:spcBef>
                        <a:spcAft>
                          <a:spcPts val="0"/>
                        </a:spcAft>
                      </a:pPr>
                      <a:r>
                        <a:rPr lang="en-US" sz="1100">
                          <a:effectLst/>
                        </a:rPr>
                        <a:t>720-2304 </a:t>
                      </a:r>
                      <a:endParaRPr lang="en-US" sz="110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spcBef>
                          <a:spcPts val="0"/>
                        </a:spcBef>
                        <a:spcAft>
                          <a:spcPts val="0"/>
                        </a:spcAft>
                      </a:pPr>
                      <a:r>
                        <a:rPr lang="en-US" sz="1100">
                          <a:effectLst/>
                        </a:rPr>
                        <a:t>Landscape Maintenance Services </a:t>
                      </a:r>
                      <a:endParaRPr lang="en-US" sz="110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spcBef>
                          <a:spcPts val="0"/>
                        </a:spcBef>
                        <a:spcAft>
                          <a:spcPts val="0"/>
                        </a:spcAft>
                      </a:pPr>
                      <a:r>
                        <a:rPr lang="en-US" sz="1100">
                          <a:effectLst/>
                        </a:rPr>
                        <a:t>Dec 5th 2022, 2:30 PM CST </a:t>
                      </a:r>
                      <a:endParaRPr lang="en-US" sz="110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74880655"/>
                  </a:ext>
                </a:extLst>
              </a:tr>
              <a:tr h="285621">
                <a:tc>
                  <a:txBody>
                    <a:bodyPr/>
                    <a:lstStyle/>
                    <a:p>
                      <a:pPr marL="0" marR="0">
                        <a:spcBef>
                          <a:spcPts val="0"/>
                        </a:spcBef>
                        <a:spcAft>
                          <a:spcPts val="0"/>
                        </a:spcAft>
                      </a:pPr>
                      <a:r>
                        <a:rPr lang="en-US" sz="1100">
                          <a:effectLst/>
                        </a:rPr>
                        <a:t>720-2303 </a:t>
                      </a:r>
                      <a:endParaRPr lang="en-US" sz="110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spcBef>
                          <a:spcPts val="0"/>
                        </a:spcBef>
                        <a:spcAft>
                          <a:spcPts val="0"/>
                        </a:spcAft>
                      </a:pPr>
                      <a:r>
                        <a:rPr lang="en-US" sz="1100" dirty="0">
                          <a:effectLst/>
                        </a:rPr>
                        <a:t>Web-Based Educational Training </a:t>
                      </a:r>
                      <a:endParaRPr lang="en-US" sz="1100" dirty="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spcBef>
                          <a:spcPts val="0"/>
                        </a:spcBef>
                        <a:spcAft>
                          <a:spcPts val="0"/>
                        </a:spcAft>
                      </a:pPr>
                      <a:r>
                        <a:rPr lang="en-US" sz="1100" dirty="0">
                          <a:effectLst/>
                        </a:rPr>
                        <a:t>Dec 12th 2022, 2:30 PM CST </a:t>
                      </a:r>
                      <a:endParaRPr lang="en-US" sz="1100" dirty="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2816280156"/>
                  </a:ext>
                </a:extLst>
              </a:tr>
            </a:tbl>
          </a:graphicData>
        </a:graphic>
      </p:graphicFrame>
    </p:spTree>
    <p:extLst>
      <p:ext uri="{BB962C8B-B14F-4D97-AF65-F5344CB8AC3E}">
        <p14:creationId xmlns:p14="http://schemas.microsoft.com/office/powerpoint/2010/main" val="31454661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0DFD14E-D958-AD15-1625-B3BB0E9BEB2B}"/>
              </a:ext>
            </a:extLst>
          </p:cNvPr>
          <p:cNvSpPr>
            <a:spLocks noGrp="1"/>
          </p:cNvSpPr>
          <p:nvPr>
            <p:ph type="sldNum" sz="quarter" idx="12"/>
          </p:nvPr>
        </p:nvSpPr>
        <p:spPr/>
        <p:txBody>
          <a:bodyPr/>
          <a:lstStyle/>
          <a:p>
            <a:fld id="{A7EE2453-3BC3-4CDC-BBD4-144194DC3BDD}" type="slidenum">
              <a:rPr lang="en-US" smtClean="0"/>
              <a:pPr/>
              <a:t>17</a:t>
            </a:fld>
            <a:endParaRPr lang="en-US" dirty="0"/>
          </a:p>
        </p:txBody>
      </p:sp>
      <p:sp>
        <p:nvSpPr>
          <p:cNvPr id="4" name="TextBox 3">
            <a:extLst>
              <a:ext uri="{FF2B5EF4-FFF2-40B4-BE49-F238E27FC236}">
                <a16:creationId xmlns:a16="http://schemas.microsoft.com/office/drawing/2014/main" id="{D6DBB59C-1C3C-30EC-880B-7AAEFBC35819}"/>
              </a:ext>
            </a:extLst>
          </p:cNvPr>
          <p:cNvSpPr txBox="1"/>
          <p:nvPr/>
        </p:nvSpPr>
        <p:spPr>
          <a:xfrm>
            <a:off x="0" y="209550"/>
            <a:ext cx="9144000" cy="400110"/>
          </a:xfrm>
          <a:prstGeom prst="rect">
            <a:avLst/>
          </a:prstGeom>
          <a:noFill/>
        </p:spPr>
        <p:txBody>
          <a:bodyPr wrap="square">
            <a:spAutoFit/>
          </a:bodyPr>
          <a:lstStyle/>
          <a:p>
            <a:pPr algn="ctr"/>
            <a:r>
              <a:rPr lang="en-US" sz="2000" b="1" u="sng" dirty="0">
                <a:solidFill>
                  <a:schemeClr val="accent1">
                    <a:lumMod val="50000"/>
                  </a:schemeClr>
                </a:solidFill>
                <a:effectLst>
                  <a:outerShdw blurRad="38100" dist="38100" dir="2700000" algn="tl">
                    <a:srgbClr val="000000">
                      <a:alpha val="43137"/>
                    </a:srgbClr>
                  </a:outerShdw>
                </a:effectLst>
              </a:rPr>
              <a:t>Find out more</a:t>
            </a:r>
            <a:endParaRPr lang="en-US" sz="2000" dirty="0"/>
          </a:p>
        </p:txBody>
      </p:sp>
      <p:sp>
        <p:nvSpPr>
          <p:cNvPr id="6" name="TextBox 5">
            <a:extLst>
              <a:ext uri="{FF2B5EF4-FFF2-40B4-BE49-F238E27FC236}">
                <a16:creationId xmlns:a16="http://schemas.microsoft.com/office/drawing/2014/main" id="{A68031BC-E437-4178-1E08-F06A53D72D9A}"/>
              </a:ext>
            </a:extLst>
          </p:cNvPr>
          <p:cNvSpPr txBox="1"/>
          <p:nvPr/>
        </p:nvSpPr>
        <p:spPr>
          <a:xfrm>
            <a:off x="628650" y="819150"/>
            <a:ext cx="8077200" cy="3477875"/>
          </a:xfrm>
          <a:prstGeom prst="rect">
            <a:avLst/>
          </a:prstGeom>
          <a:noFill/>
        </p:spPr>
        <p:txBody>
          <a:bodyPr wrap="square">
            <a:spAutoFit/>
          </a:bodyPr>
          <a:lstStyle/>
          <a:p>
            <a:r>
              <a:rPr lang="en-US" sz="2000" b="1" dirty="0">
                <a:solidFill>
                  <a:srgbClr val="C00000"/>
                </a:solidFill>
                <a:effectLst>
                  <a:outerShdw blurRad="50800" dist="38100" dir="2700000" algn="tl" rotWithShape="0">
                    <a:prstClr val="black">
                      <a:alpha val="40000"/>
                    </a:prstClr>
                  </a:outerShdw>
                </a:effectLst>
              </a:rPr>
              <a:t>To find out more about doing business with UT System Administration, </a:t>
            </a:r>
          </a:p>
          <a:p>
            <a:r>
              <a:rPr lang="en-US" sz="2000" b="1" dirty="0">
                <a:solidFill>
                  <a:srgbClr val="C00000"/>
                </a:solidFill>
                <a:effectLst>
                  <a:outerShdw blurRad="50800" dist="38100" dir="2700000" algn="tl" rotWithShape="0">
                    <a:prstClr val="black">
                      <a:alpha val="40000"/>
                    </a:prstClr>
                  </a:outerShdw>
                </a:effectLst>
              </a:rPr>
              <a:t>please contact:</a:t>
            </a:r>
            <a:endParaRPr lang="en-US" sz="2000" dirty="0">
              <a:solidFill>
                <a:srgbClr val="C00000"/>
              </a:solidFill>
              <a:effectLst>
                <a:outerShdw blurRad="50800" dist="38100" dir="2700000" algn="tl" rotWithShape="0">
                  <a:prstClr val="black">
                    <a:alpha val="40000"/>
                  </a:prstClr>
                </a:outerShdw>
              </a:effectLst>
            </a:endParaRPr>
          </a:p>
          <a:p>
            <a:r>
              <a:rPr lang="en-US" sz="900" b="1" i="1" dirty="0">
                <a:effectLst>
                  <a:outerShdw blurRad="63500" sx="102000" sy="102000" algn="ctr" rotWithShape="0">
                    <a:prstClr val="black">
                      <a:alpha val="40000"/>
                    </a:prstClr>
                  </a:outerShdw>
                </a:effectLst>
              </a:rPr>
              <a:t> </a:t>
            </a:r>
            <a:br>
              <a:rPr lang="en-US" b="1" i="1" dirty="0">
                <a:effectLst>
                  <a:outerShdw blurRad="63500" sx="102000" sy="102000" algn="ctr" rotWithShape="0">
                    <a:prstClr val="black">
                      <a:alpha val="40000"/>
                    </a:prstClr>
                  </a:outerShdw>
                </a:effectLst>
              </a:rPr>
            </a:br>
            <a:r>
              <a:rPr lang="en-US" sz="1800" b="1" i="1" dirty="0">
                <a:effectLst>
                  <a:outerShdw blurRad="50800" dist="38100" dir="2700000" algn="tl" rotWithShape="0">
                    <a:prstClr val="black">
                      <a:alpha val="40000"/>
                    </a:prstClr>
                  </a:outerShdw>
                </a:effectLst>
              </a:rPr>
              <a:t>UT System Administration</a:t>
            </a:r>
            <a:endParaRPr lang="en-US" sz="1800" b="1" dirty="0">
              <a:effectLst>
                <a:outerShdw blurRad="50800" dist="38100" dir="2700000" algn="tl" rotWithShape="0">
                  <a:prstClr val="black">
                    <a:alpha val="40000"/>
                  </a:prstClr>
                </a:outerShdw>
              </a:effectLst>
            </a:endParaRPr>
          </a:p>
          <a:p>
            <a:r>
              <a:rPr lang="en-US" sz="1800" b="1" i="1" dirty="0">
                <a:effectLst>
                  <a:outerShdw blurRad="50800" dist="38100" dir="2700000" algn="tl" rotWithShape="0">
                    <a:prstClr val="black">
                      <a:alpha val="40000"/>
                    </a:prstClr>
                  </a:outerShdw>
                </a:effectLst>
              </a:rPr>
              <a:t>Office of Contracts and Procurement</a:t>
            </a:r>
            <a:endParaRPr lang="en-US" sz="1800" b="1" dirty="0">
              <a:effectLst>
                <a:outerShdw blurRad="50800" dist="38100" dir="2700000" algn="tl" rotWithShape="0">
                  <a:prstClr val="black">
                    <a:alpha val="40000"/>
                  </a:prstClr>
                </a:outerShdw>
              </a:effectLst>
            </a:endParaRPr>
          </a:p>
          <a:p>
            <a:r>
              <a:rPr lang="en-US" sz="1800" b="1" i="1" dirty="0">
                <a:effectLst>
                  <a:outerShdw blurRad="50800" dist="38100" dir="2700000" algn="tl" rotWithShape="0">
                    <a:prstClr val="black">
                      <a:alpha val="40000"/>
                    </a:prstClr>
                  </a:outerShdw>
                </a:effectLst>
              </a:rPr>
              <a:t>(512)579-5143</a:t>
            </a:r>
            <a:endParaRPr lang="en-US" sz="1800" b="1" dirty="0">
              <a:effectLst>
                <a:outerShdw blurRad="50800" dist="38100" dir="2700000" algn="tl" rotWithShape="0">
                  <a:prstClr val="black">
                    <a:alpha val="40000"/>
                  </a:prstClr>
                </a:outerShdw>
              </a:effectLst>
            </a:endParaRPr>
          </a:p>
          <a:p>
            <a:r>
              <a:rPr lang="en-US" sz="1800" u="sng" dirty="0">
                <a:hlinkClick r:id="rId2"/>
              </a:rPr>
              <a:t>https://www.utsystem.edu/offices/contracts-and-procurement</a:t>
            </a:r>
            <a:endParaRPr lang="en-US" sz="1800" u="sng" dirty="0"/>
          </a:p>
          <a:p>
            <a:r>
              <a:rPr lang="en-US" sz="900" dirty="0"/>
              <a:t>  </a:t>
            </a:r>
          </a:p>
          <a:p>
            <a:r>
              <a:rPr lang="en-US" sz="1800" b="1" i="1" dirty="0">
                <a:effectLst>
                  <a:outerShdw blurRad="50800" dist="38100" dir="2700000" algn="tl" rotWithShape="0">
                    <a:prstClr val="black">
                      <a:alpha val="40000"/>
                    </a:prstClr>
                  </a:outerShdw>
                </a:effectLst>
              </a:rPr>
              <a:t>UT System Administration</a:t>
            </a:r>
            <a:endParaRPr lang="en-US" sz="1800" dirty="0">
              <a:effectLst>
                <a:outerShdw blurRad="50800" dist="38100" dir="2700000" algn="tl" rotWithShape="0">
                  <a:prstClr val="black">
                    <a:alpha val="40000"/>
                  </a:prstClr>
                </a:outerShdw>
              </a:effectLst>
            </a:endParaRPr>
          </a:p>
          <a:p>
            <a:r>
              <a:rPr lang="en-US" sz="1800" b="1" i="1" dirty="0">
                <a:effectLst>
                  <a:outerShdw blurRad="50800" dist="38100" dir="2700000" algn="tl" rotWithShape="0">
                    <a:prstClr val="black">
                      <a:alpha val="40000"/>
                    </a:prstClr>
                  </a:outerShdw>
                </a:effectLst>
              </a:rPr>
              <a:t>Office of HUB Programs</a:t>
            </a:r>
          </a:p>
          <a:p>
            <a:r>
              <a:rPr lang="en-US" b="1" i="1" dirty="0">
                <a:effectLst>
                  <a:outerShdw blurRad="50800" dist="38100" dir="2700000" algn="tl" rotWithShape="0">
                    <a:prstClr val="black">
                      <a:alpha val="40000"/>
                    </a:prstClr>
                  </a:outerShdw>
                </a:effectLst>
              </a:rPr>
              <a:t>Kyle Hayes</a:t>
            </a:r>
            <a:endParaRPr lang="en-US" sz="1800" dirty="0">
              <a:effectLst>
                <a:outerShdw blurRad="50800" dist="38100" dir="2700000" algn="tl" rotWithShape="0">
                  <a:prstClr val="black">
                    <a:alpha val="40000"/>
                  </a:prstClr>
                </a:outerShdw>
              </a:effectLst>
            </a:endParaRPr>
          </a:p>
          <a:p>
            <a:r>
              <a:rPr lang="en-US" sz="1800" b="1" i="1" dirty="0">
                <a:effectLst>
                  <a:outerShdw blurRad="50800" dist="38100" dir="2700000" algn="tl" rotWithShape="0">
                    <a:prstClr val="black">
                      <a:alpha val="40000"/>
                    </a:prstClr>
                  </a:outerShdw>
                </a:effectLst>
              </a:rPr>
              <a:t>(512)322-3745</a:t>
            </a:r>
            <a:endParaRPr lang="en-US" sz="1800" dirty="0">
              <a:effectLst>
                <a:outerShdw blurRad="50800" dist="38100" dir="2700000" algn="tl" rotWithShape="0">
                  <a:prstClr val="black">
                    <a:alpha val="40000"/>
                  </a:prstClr>
                </a:outerShdw>
              </a:effectLst>
            </a:endParaRPr>
          </a:p>
          <a:p>
            <a:r>
              <a:rPr lang="en-US" sz="1800" u="sng" dirty="0">
                <a:hlinkClick r:id="rId3"/>
              </a:rPr>
              <a:t>https://www.utsystem.edu/offices/historically-underutilized-business/hub-program</a:t>
            </a:r>
            <a:endParaRPr lang="en-US" sz="1800" dirty="0"/>
          </a:p>
        </p:txBody>
      </p:sp>
    </p:spTree>
    <p:extLst>
      <p:ext uri="{BB962C8B-B14F-4D97-AF65-F5344CB8AC3E}">
        <p14:creationId xmlns:p14="http://schemas.microsoft.com/office/powerpoint/2010/main" val="27436929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146F0-FE29-C6B7-CC81-2F30A110660E}"/>
              </a:ext>
            </a:extLst>
          </p:cNvPr>
          <p:cNvSpPr>
            <a:spLocks noGrp="1"/>
          </p:cNvSpPr>
          <p:nvPr>
            <p:ph type="title"/>
          </p:nvPr>
        </p:nvSpPr>
        <p:spPr>
          <a:xfrm>
            <a:off x="429666" y="1809750"/>
            <a:ext cx="8229600" cy="914400"/>
          </a:xfrm>
        </p:spPr>
        <p:txBody>
          <a:bodyPr>
            <a:normAutofit/>
          </a:bodyPr>
          <a:lstStyle/>
          <a:p>
            <a:pPr algn="ctr"/>
            <a:r>
              <a:rPr lang="en-US" dirty="0"/>
              <a:t>Building Construction Projects </a:t>
            </a:r>
            <a:r>
              <a:rPr lang="en-US" u="sng" dirty="0">
                <a:solidFill>
                  <a:schemeClr val="accent6">
                    <a:lumMod val="75000"/>
                  </a:schemeClr>
                </a:solidFill>
              </a:rPr>
              <a:t>OVER</a:t>
            </a:r>
            <a:r>
              <a:rPr lang="en-US" dirty="0"/>
              <a:t> $10M</a:t>
            </a:r>
            <a:br>
              <a:rPr lang="en-US" dirty="0"/>
            </a:br>
            <a:r>
              <a:rPr lang="en-US" dirty="0"/>
              <a:t>Managed by UT System Office of Capital Projects</a:t>
            </a:r>
          </a:p>
        </p:txBody>
      </p:sp>
      <p:sp>
        <p:nvSpPr>
          <p:cNvPr id="4" name="Slide Number Placeholder 3">
            <a:extLst>
              <a:ext uri="{FF2B5EF4-FFF2-40B4-BE49-F238E27FC236}">
                <a16:creationId xmlns:a16="http://schemas.microsoft.com/office/drawing/2014/main" id="{CD614E4D-E1C9-16C8-042A-8B474AD4F795}"/>
              </a:ext>
            </a:extLst>
          </p:cNvPr>
          <p:cNvSpPr>
            <a:spLocks noGrp="1"/>
          </p:cNvSpPr>
          <p:nvPr>
            <p:ph type="sldNum" sz="quarter" idx="4"/>
          </p:nvPr>
        </p:nvSpPr>
        <p:spPr/>
        <p:txBody>
          <a:bodyPr/>
          <a:lstStyle/>
          <a:p>
            <a:fld id="{A7EE2453-3BC3-4CDC-BBD4-144194DC3BDD}" type="slidenum">
              <a:rPr lang="en-US" smtClean="0"/>
              <a:pPr/>
              <a:t>18</a:t>
            </a:fld>
            <a:endParaRPr lang="en-US" dirty="0"/>
          </a:p>
        </p:txBody>
      </p:sp>
    </p:spTree>
    <p:extLst>
      <p:ext uri="{BB962C8B-B14F-4D97-AF65-F5344CB8AC3E}">
        <p14:creationId xmlns:p14="http://schemas.microsoft.com/office/powerpoint/2010/main" val="20015013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9BB1FBD-7C75-3631-14E8-82FCDC9045FA}"/>
              </a:ext>
            </a:extLst>
          </p:cNvPr>
          <p:cNvSpPr>
            <a:spLocks noGrp="1"/>
          </p:cNvSpPr>
          <p:nvPr>
            <p:ph type="sldNum" sz="quarter" idx="12"/>
          </p:nvPr>
        </p:nvSpPr>
        <p:spPr/>
        <p:txBody>
          <a:bodyPr/>
          <a:lstStyle/>
          <a:p>
            <a:fld id="{A7EE2453-3BC3-4CDC-BBD4-144194DC3BDD}" type="slidenum">
              <a:rPr lang="en-US" smtClean="0"/>
              <a:pPr/>
              <a:t>19</a:t>
            </a:fld>
            <a:endParaRPr lang="en-US" dirty="0"/>
          </a:p>
        </p:txBody>
      </p:sp>
      <p:sp>
        <p:nvSpPr>
          <p:cNvPr id="3" name="TextBox 2">
            <a:extLst>
              <a:ext uri="{FF2B5EF4-FFF2-40B4-BE49-F238E27FC236}">
                <a16:creationId xmlns:a16="http://schemas.microsoft.com/office/drawing/2014/main" id="{A70D096E-A2DA-F9E1-2C82-CE7A766E935C}"/>
              </a:ext>
            </a:extLst>
          </p:cNvPr>
          <p:cNvSpPr txBox="1"/>
          <p:nvPr/>
        </p:nvSpPr>
        <p:spPr>
          <a:xfrm>
            <a:off x="2133600" y="285750"/>
            <a:ext cx="4572000" cy="646331"/>
          </a:xfrm>
          <a:prstGeom prst="rect">
            <a:avLst/>
          </a:prstGeom>
          <a:noFill/>
        </p:spPr>
        <p:txBody>
          <a:bodyPr wrap="square" rtlCol="0">
            <a:spAutoFit/>
          </a:bodyPr>
          <a:lstStyle/>
          <a:p>
            <a:pPr algn="ctr"/>
            <a:r>
              <a:rPr lang="en-US" dirty="0">
                <a:solidFill>
                  <a:schemeClr val="tx2"/>
                </a:solidFill>
                <a:latin typeface="Endurance Pro Cond Semi Bold" panose="020B0702040504090203" pitchFamily="34" charset="0"/>
              </a:rPr>
              <a:t>Upcoming Capital Construction Projects Managed by UT System Office of Capital Projects</a:t>
            </a:r>
          </a:p>
        </p:txBody>
      </p:sp>
      <p:sp>
        <p:nvSpPr>
          <p:cNvPr id="5" name="TextBox 4">
            <a:extLst>
              <a:ext uri="{FF2B5EF4-FFF2-40B4-BE49-F238E27FC236}">
                <a16:creationId xmlns:a16="http://schemas.microsoft.com/office/drawing/2014/main" id="{0C0AB1A8-D8D9-3404-33A3-5BCE2A4B133C}"/>
              </a:ext>
            </a:extLst>
          </p:cNvPr>
          <p:cNvSpPr txBox="1"/>
          <p:nvPr/>
        </p:nvSpPr>
        <p:spPr>
          <a:xfrm>
            <a:off x="457200" y="1387554"/>
            <a:ext cx="8153400" cy="646331"/>
          </a:xfrm>
          <a:prstGeom prst="rect">
            <a:avLst/>
          </a:prstGeom>
          <a:noFill/>
        </p:spPr>
        <p:txBody>
          <a:bodyPr wrap="square">
            <a:spAutoFit/>
          </a:bodyPr>
          <a:lstStyle/>
          <a:p>
            <a:pPr marL="0" marR="0">
              <a:spcBef>
                <a:spcPts val="0"/>
              </a:spcBef>
              <a:spcAft>
                <a:spcPts val="0"/>
              </a:spcAft>
              <a:tabLst>
                <a:tab pos="342900" algn="ctr"/>
                <a:tab pos="1828800" algn="ctr"/>
                <a:tab pos="4000500" algn="ctr"/>
                <a:tab pos="5257800" algn="ctr"/>
                <a:tab pos="6515100" algn="ctr"/>
              </a:tabLst>
            </a:pPr>
            <a:r>
              <a:rPr lang="en-US" sz="1100" kern="100" dirty="0">
                <a:effectLst/>
                <a:latin typeface="Endurance Pro Cond Semi Bold" panose="020B0702040504090203" pitchFamily="34" charset="0"/>
                <a:ea typeface="Times New Roman" panose="02020603050405020304" pitchFamily="18" charset="0"/>
              </a:rPr>
              <a:t>Dallas</a:t>
            </a:r>
            <a:r>
              <a:rPr lang="en-US" sz="1100" b="1" kern="100" dirty="0">
                <a:effectLst/>
                <a:latin typeface="Endurance Pro Cond" panose="020B0602040504090203" pitchFamily="34" charset="0"/>
                <a:ea typeface="Times New Roman" panose="02020603050405020304" pitchFamily="18" charset="0"/>
              </a:rPr>
              <a:t> </a:t>
            </a:r>
            <a:r>
              <a:rPr lang="en-US" sz="1100" kern="100" dirty="0">
                <a:effectLst/>
                <a:latin typeface="Endurance Pro Cond" panose="020B0602040504090203" pitchFamily="34" charset="0"/>
                <a:ea typeface="Times New Roman" panose="02020603050405020304" pitchFamily="18" charset="0"/>
              </a:rPr>
              <a:t>– </a:t>
            </a:r>
            <a:r>
              <a:rPr lang="en-US" sz="1100" i="1" kern="100" dirty="0">
                <a:effectLst/>
                <a:latin typeface="Endurance Pro Cond" panose="020B0602040504090203" pitchFamily="34" charset="0"/>
                <a:ea typeface="Times New Roman" panose="02020603050405020304" pitchFamily="18" charset="0"/>
              </a:rPr>
              <a:t>Stephanie Park, Sr. HUB Coordinator – spark@utsystem.edu</a:t>
            </a:r>
            <a:endParaRPr lang="en-US" sz="1100" dirty="0">
              <a:effectLst/>
              <a:latin typeface="Endurance Pro Cond" panose="020B0602040504090203" pitchFamily="34" charset="0"/>
              <a:ea typeface="Times New Roman" panose="02020603050405020304" pitchFamily="18" charset="0"/>
            </a:endParaRPr>
          </a:p>
          <a:p>
            <a:pPr marL="0" marR="0">
              <a:spcBef>
                <a:spcPts val="0"/>
              </a:spcBef>
              <a:spcAft>
                <a:spcPts val="0"/>
              </a:spcAft>
              <a:tabLst>
                <a:tab pos="228600" algn="ctr"/>
                <a:tab pos="914400" algn="l"/>
                <a:tab pos="3771900" algn="l"/>
                <a:tab pos="5143500" algn="l"/>
                <a:tab pos="6629400" algn="r"/>
              </a:tabLst>
            </a:pPr>
            <a:r>
              <a:rPr lang="en-US" sz="1100" u="sng" kern="100" dirty="0">
                <a:effectLst/>
                <a:latin typeface="Endurance Pro Cond Semi Bold" panose="020B0702040504090203" pitchFamily="34" charset="0"/>
                <a:ea typeface="Times New Roman" panose="02020603050405020304" pitchFamily="18" charset="0"/>
                <a:cs typeface="Calibri" panose="020F0502020204030204" pitchFamily="34" charset="0"/>
              </a:rPr>
              <a:t>UT Dallas</a:t>
            </a:r>
            <a:r>
              <a:rPr lang="en-US" sz="1100" kern="100" dirty="0">
                <a:effectLst/>
                <a:latin typeface="Endurance Pro Cond" panose="020B0602040504090203" pitchFamily="34" charset="0"/>
                <a:ea typeface="Times New Roman" panose="02020603050405020304" pitchFamily="18" charset="0"/>
                <a:cs typeface="Calibri" panose="020F0502020204030204" pitchFamily="34" charset="0"/>
              </a:rPr>
              <a:t>	                 Student Success Center                                                            Design                                    AE TBD		           $61M</a:t>
            </a:r>
            <a:endParaRPr lang="en-US" sz="1100" dirty="0">
              <a:effectLst/>
              <a:latin typeface="Endurance Pro Cond" panose="020B0602040504090203" pitchFamily="34" charset="0"/>
              <a:ea typeface="Times New Roman" panose="02020603050405020304" pitchFamily="18" charset="0"/>
            </a:endParaRPr>
          </a:p>
          <a:p>
            <a:pPr marL="0" marR="0">
              <a:spcBef>
                <a:spcPts val="0"/>
              </a:spcBef>
              <a:spcAft>
                <a:spcPts val="0"/>
              </a:spcAft>
              <a:tabLst>
                <a:tab pos="228600" algn="ctr"/>
                <a:tab pos="914400" algn="l"/>
                <a:tab pos="3771900" algn="l"/>
                <a:tab pos="5143500" algn="l"/>
                <a:tab pos="6629400" algn="r"/>
              </a:tabLst>
            </a:pPr>
            <a:r>
              <a:rPr lang="en-US" sz="1400" kern="100" dirty="0">
                <a:effectLst/>
                <a:latin typeface="Arial Narrow" panose="020B0606020202030204" pitchFamily="34" charset="0"/>
                <a:ea typeface="Times New Roman" panose="02020603050405020304" pitchFamily="18" charset="0"/>
                <a:cs typeface="Calibri" panose="020F0502020204030204" pitchFamily="34" charset="0"/>
              </a:rPr>
              <a:t> </a:t>
            </a:r>
            <a:endParaRPr lang="en-US" sz="1400" dirty="0">
              <a:effectLst/>
              <a:latin typeface="Times New Roman" panose="02020603050405020304" pitchFamily="18" charset="0"/>
              <a:ea typeface="Times New Roman" panose="02020603050405020304" pitchFamily="18" charset="0"/>
            </a:endParaRPr>
          </a:p>
        </p:txBody>
      </p:sp>
      <p:sp>
        <p:nvSpPr>
          <p:cNvPr id="7" name="TextBox 6">
            <a:extLst>
              <a:ext uri="{FF2B5EF4-FFF2-40B4-BE49-F238E27FC236}">
                <a16:creationId xmlns:a16="http://schemas.microsoft.com/office/drawing/2014/main" id="{A22465F4-1527-5F2B-435A-86293768AA21}"/>
              </a:ext>
            </a:extLst>
          </p:cNvPr>
          <p:cNvSpPr txBox="1"/>
          <p:nvPr/>
        </p:nvSpPr>
        <p:spPr>
          <a:xfrm>
            <a:off x="457200" y="1997154"/>
            <a:ext cx="8534400" cy="1107996"/>
          </a:xfrm>
          <a:prstGeom prst="rect">
            <a:avLst/>
          </a:prstGeom>
          <a:noFill/>
        </p:spPr>
        <p:txBody>
          <a:bodyPr wrap="square">
            <a:spAutoFit/>
          </a:bodyPr>
          <a:lstStyle/>
          <a:p>
            <a:pPr marL="0" marR="0">
              <a:spcBef>
                <a:spcPts val="0"/>
              </a:spcBef>
              <a:spcAft>
                <a:spcPts val="0"/>
              </a:spcAft>
              <a:tabLst>
                <a:tab pos="342900" algn="ctr"/>
                <a:tab pos="1828800" algn="ctr"/>
                <a:tab pos="4000500" algn="ctr"/>
                <a:tab pos="5257800" algn="ctr"/>
                <a:tab pos="6515100" algn="ctr"/>
              </a:tabLst>
            </a:pPr>
            <a:r>
              <a:rPr lang="en-US" sz="1100" kern="100" dirty="0">
                <a:effectLst/>
                <a:latin typeface="Endurance Pro Cond Semi Bold" panose="020B0702040504090203" pitchFamily="34" charset="0"/>
                <a:ea typeface="Times New Roman" panose="02020603050405020304" pitchFamily="18" charset="0"/>
              </a:rPr>
              <a:t>Tyler</a:t>
            </a:r>
            <a:r>
              <a:rPr lang="en-US" sz="1100" b="1" kern="100" dirty="0">
                <a:effectLst/>
                <a:latin typeface="Endurance Pro Cond" panose="020B0602040504090203" pitchFamily="34" charset="0"/>
                <a:ea typeface="Times New Roman" panose="02020603050405020304" pitchFamily="18" charset="0"/>
              </a:rPr>
              <a:t> </a:t>
            </a:r>
            <a:r>
              <a:rPr lang="en-US" sz="1100" kern="100" dirty="0">
                <a:effectLst/>
                <a:latin typeface="Endurance Pro Cond" panose="020B0602040504090203" pitchFamily="34" charset="0"/>
                <a:ea typeface="Times New Roman" panose="02020603050405020304" pitchFamily="18" charset="0"/>
              </a:rPr>
              <a:t>– </a:t>
            </a:r>
            <a:r>
              <a:rPr lang="en-US" sz="1100" i="1" kern="100" dirty="0">
                <a:effectLst/>
                <a:latin typeface="Endurance Pro Cond" panose="020B0602040504090203" pitchFamily="34" charset="0"/>
                <a:ea typeface="Times New Roman" panose="02020603050405020304" pitchFamily="18" charset="0"/>
              </a:rPr>
              <a:t>Stephanie Park, Sr. HUB Coordinator – spark@utsystem.edu</a:t>
            </a:r>
            <a:endParaRPr lang="en-US" sz="1100" dirty="0">
              <a:effectLst/>
              <a:latin typeface="Endurance Pro Cond" panose="020B0602040504090203" pitchFamily="34" charset="0"/>
              <a:ea typeface="Times New Roman" panose="02020603050405020304" pitchFamily="18" charset="0"/>
            </a:endParaRPr>
          </a:p>
          <a:p>
            <a:pPr marL="0" marR="0">
              <a:spcBef>
                <a:spcPts val="0"/>
              </a:spcBef>
              <a:spcAft>
                <a:spcPts val="0"/>
              </a:spcAft>
              <a:tabLst>
                <a:tab pos="342900" algn="ctr"/>
                <a:tab pos="1828800" algn="ctr"/>
                <a:tab pos="4000500" algn="ctr"/>
                <a:tab pos="5257800" algn="ctr"/>
                <a:tab pos="6515100" algn="ctr"/>
              </a:tabLst>
            </a:pPr>
            <a:r>
              <a:rPr lang="en-US" sz="1100" b="1" u="sng" kern="100" dirty="0">
                <a:effectLst/>
                <a:latin typeface="Endurance Pro Cond Semi Bold" panose="020B0702040504090203" pitchFamily="34" charset="0"/>
                <a:ea typeface="Times New Roman" panose="02020603050405020304" pitchFamily="18" charset="0"/>
                <a:cs typeface="Calibri" panose="020F0502020204030204" pitchFamily="34" charset="0"/>
              </a:rPr>
              <a:t>UT Tyler</a:t>
            </a:r>
            <a:r>
              <a:rPr lang="en-US" sz="1100" kern="100" dirty="0">
                <a:effectLst/>
                <a:latin typeface="Endurance Pro Cond Semi Bold" panose="020B0702040504090203" pitchFamily="34" charset="0"/>
                <a:ea typeface="Times New Roman" panose="02020603050405020304" pitchFamily="18" charset="0"/>
                <a:cs typeface="Calibri" panose="020F0502020204030204" pitchFamily="34" charset="0"/>
              </a:rPr>
              <a:t>   </a:t>
            </a:r>
            <a:r>
              <a:rPr lang="en-US" sz="1100" kern="100" dirty="0">
                <a:effectLst/>
                <a:latin typeface="Endurance Pro Cond" panose="020B0602040504090203" pitchFamily="34" charset="0"/>
                <a:ea typeface="Times New Roman" panose="02020603050405020304" pitchFamily="18" charset="0"/>
                <a:cs typeface="Calibri" panose="020F0502020204030204" pitchFamily="34" charset="0"/>
              </a:rPr>
              <a:t>                              Nursing Addition and Renovation	                                             Design                        AE- Fitzpatrick/CMR-Hoar Construction	            $23.7M</a:t>
            </a:r>
            <a:endParaRPr lang="en-US" sz="1100" dirty="0">
              <a:effectLst/>
              <a:latin typeface="Endurance Pro Cond" panose="020B0602040504090203" pitchFamily="34" charset="0"/>
              <a:ea typeface="Times New Roman" panose="02020603050405020304" pitchFamily="18" charset="0"/>
            </a:endParaRPr>
          </a:p>
          <a:p>
            <a:pPr marL="0" marR="0">
              <a:spcBef>
                <a:spcPts val="0"/>
              </a:spcBef>
              <a:spcAft>
                <a:spcPts val="0"/>
              </a:spcAft>
              <a:tabLst>
                <a:tab pos="342900" algn="ctr"/>
                <a:tab pos="1828800" algn="ctr"/>
                <a:tab pos="4000500" algn="ctr"/>
                <a:tab pos="5257800" algn="ctr"/>
                <a:tab pos="6515100" algn="ctr"/>
              </a:tabLst>
            </a:pPr>
            <a:r>
              <a:rPr lang="en-US" sz="1100" b="1" u="sng" kern="100" dirty="0">
                <a:effectLst/>
                <a:latin typeface="Endurance Pro Cond Semi Bold" panose="020B0702040504090203" pitchFamily="34" charset="0"/>
                <a:ea typeface="Times New Roman" panose="02020603050405020304" pitchFamily="18" charset="0"/>
                <a:cs typeface="Calibri" panose="020F0502020204030204" pitchFamily="34" charset="0"/>
              </a:rPr>
              <a:t>UT Tyler</a:t>
            </a:r>
            <a:r>
              <a:rPr lang="en-US" sz="1100" kern="100" dirty="0">
                <a:effectLst/>
                <a:latin typeface="Endurance Pro Cond Semi Bold" panose="020B0702040504090203" pitchFamily="34" charset="0"/>
                <a:ea typeface="Times New Roman" panose="02020603050405020304" pitchFamily="18" charset="0"/>
                <a:cs typeface="Calibri" panose="020F0502020204030204" pitchFamily="34" charset="0"/>
              </a:rPr>
              <a:t>                                         </a:t>
            </a:r>
            <a:r>
              <a:rPr lang="en-US" sz="1100" kern="100" dirty="0">
                <a:effectLst/>
                <a:latin typeface="Endurance Pro Cond" panose="020B0602040504090203" pitchFamily="34" charset="0"/>
                <a:ea typeface="Times New Roman" panose="02020603050405020304" pitchFamily="18" charset="0"/>
                <a:cs typeface="Calibri" panose="020F0502020204030204" pitchFamily="34" charset="0"/>
              </a:rPr>
              <a:t>Science Building                                                                      Design                                     AE TBD                                     	            $</a:t>
            </a:r>
            <a:r>
              <a:rPr lang="en-US" sz="1100" kern="100" dirty="0">
                <a:latin typeface="Endurance Pro Cond" panose="020B0602040504090203" pitchFamily="34" charset="0"/>
                <a:ea typeface="Times New Roman" panose="02020603050405020304" pitchFamily="18" charset="0"/>
                <a:cs typeface="Calibri" panose="020F0502020204030204" pitchFamily="34" charset="0"/>
              </a:rPr>
              <a:t>90</a:t>
            </a:r>
            <a:r>
              <a:rPr lang="en-US" sz="1100" kern="100" dirty="0">
                <a:effectLst/>
                <a:latin typeface="Endurance Pro Cond" panose="020B0602040504090203" pitchFamily="34" charset="0"/>
                <a:ea typeface="Times New Roman" panose="02020603050405020304" pitchFamily="18" charset="0"/>
                <a:cs typeface="Calibri" panose="020F0502020204030204" pitchFamily="34" charset="0"/>
              </a:rPr>
              <a:t>M</a:t>
            </a:r>
            <a:endParaRPr lang="en-US" sz="1100" dirty="0">
              <a:effectLst/>
              <a:latin typeface="Endurance Pro Cond" panose="020B0602040504090203" pitchFamily="34" charset="0"/>
              <a:ea typeface="Times New Roman" panose="02020603050405020304" pitchFamily="18" charset="0"/>
            </a:endParaRPr>
          </a:p>
          <a:p>
            <a:pPr marL="0" marR="0">
              <a:spcBef>
                <a:spcPts val="0"/>
              </a:spcBef>
              <a:spcAft>
                <a:spcPts val="0"/>
              </a:spcAft>
              <a:tabLst>
                <a:tab pos="342900" algn="ctr"/>
                <a:tab pos="1828800" algn="ctr"/>
                <a:tab pos="4000500" algn="ctr"/>
                <a:tab pos="5257800" algn="ctr"/>
                <a:tab pos="6515100" algn="ctr"/>
              </a:tabLst>
            </a:pPr>
            <a:r>
              <a:rPr lang="en-US" sz="1100" b="1" kern="100" dirty="0">
                <a:effectLst/>
                <a:latin typeface="Endurance Pro Cond" panose="020B0602040504090203" pitchFamily="34" charset="0"/>
                <a:ea typeface="Times New Roman" panose="02020603050405020304" pitchFamily="18" charset="0"/>
                <a:cs typeface="Calibri" panose="020F0502020204030204" pitchFamily="34" charset="0"/>
              </a:rPr>
              <a:t> </a:t>
            </a:r>
            <a:endParaRPr lang="en-US" sz="1100" dirty="0">
              <a:effectLst/>
              <a:latin typeface="Endurance Pro Cond" panose="020B0602040504090203" pitchFamily="34" charset="0"/>
              <a:ea typeface="Times New Roman" panose="02020603050405020304" pitchFamily="18" charset="0"/>
            </a:endParaRPr>
          </a:p>
          <a:p>
            <a:pPr marL="0" marR="0">
              <a:spcBef>
                <a:spcPts val="0"/>
              </a:spcBef>
              <a:spcAft>
                <a:spcPts val="0"/>
              </a:spcAft>
              <a:tabLst>
                <a:tab pos="228600" algn="ctr"/>
                <a:tab pos="914400" algn="l"/>
                <a:tab pos="3771900" algn="l"/>
                <a:tab pos="5143500" algn="l"/>
                <a:tab pos="6629400" algn="r"/>
              </a:tabLst>
            </a:pPr>
            <a:r>
              <a:rPr lang="en-US" sz="1100" u="sng" kern="100" dirty="0">
                <a:effectLst/>
                <a:latin typeface="Endurance Pro Cond Semi Bold" panose="020B0702040504090203" pitchFamily="34" charset="0"/>
                <a:ea typeface="Times New Roman" panose="02020603050405020304" pitchFamily="18" charset="0"/>
                <a:cs typeface="Calibri" panose="020F0502020204030204" pitchFamily="34" charset="0"/>
              </a:rPr>
              <a:t>UTHSC-Tyler</a:t>
            </a:r>
            <a:r>
              <a:rPr lang="en-US" sz="1100" kern="100" dirty="0">
                <a:effectLst/>
                <a:latin typeface="Endurance Pro Cond" panose="020B0602040504090203" pitchFamily="34" charset="0"/>
                <a:ea typeface="Times New Roman" panose="02020603050405020304" pitchFamily="18" charset="0"/>
                <a:cs typeface="Calibri" panose="020F0502020204030204" pitchFamily="34" charset="0"/>
              </a:rPr>
              <a:t>                         UT Tyler Medical Building                                                   Sub-Bids Upcoming              AE- Fitzpatrick/Skanska-HGR                             $316M</a:t>
            </a:r>
            <a:endParaRPr lang="en-US" sz="1100" dirty="0">
              <a:effectLst/>
              <a:latin typeface="Endurance Pro Cond" panose="020B0602040504090203" pitchFamily="34" charset="0"/>
              <a:ea typeface="Times New Roman" panose="02020603050405020304" pitchFamily="18" charset="0"/>
            </a:endParaRPr>
          </a:p>
          <a:p>
            <a:pPr marL="0" marR="0">
              <a:spcBef>
                <a:spcPts val="0"/>
              </a:spcBef>
              <a:spcAft>
                <a:spcPts val="0"/>
              </a:spcAft>
              <a:tabLst>
                <a:tab pos="342900" algn="ctr"/>
                <a:tab pos="1828800" algn="ctr"/>
                <a:tab pos="4000500" algn="ctr"/>
                <a:tab pos="5257800" algn="ctr"/>
                <a:tab pos="6515100" algn="ctr"/>
              </a:tabLst>
            </a:pPr>
            <a:r>
              <a:rPr lang="en-US" sz="1100" kern="100" dirty="0">
                <a:effectLst/>
                <a:latin typeface="Endurance Pro Cond" panose="020B0602040504090203" pitchFamily="34" charset="0"/>
                <a:ea typeface="Times New Roman" panose="02020603050405020304" pitchFamily="18" charset="0"/>
              </a:rPr>
              <a:t> 	                                     	</a:t>
            </a:r>
            <a:r>
              <a:rPr lang="en-US" sz="1000" i="1" kern="100" dirty="0">
                <a:effectLst/>
                <a:latin typeface="Endurance Pro Cond" panose="020B0602040504090203" pitchFamily="34" charset="0"/>
                <a:ea typeface="Times New Roman" panose="02020603050405020304" pitchFamily="18" charset="0"/>
              </a:rPr>
              <a:t>Skanska HUB Contact:  Rosalyn, Email: </a:t>
            </a:r>
            <a:r>
              <a:rPr lang="en-US" sz="1000" i="1" kern="100" dirty="0">
                <a:effectLst/>
                <a:latin typeface="Endurance Pro Cond" panose="020B0602040504090203" pitchFamily="34" charset="0"/>
                <a:ea typeface="Times New Roman" panose="02020603050405020304" pitchFamily="18" charset="0"/>
                <a:hlinkClick r:id="rId2"/>
              </a:rPr>
              <a:t>Rosalyn.asher@skanska.com</a:t>
            </a:r>
            <a:r>
              <a:rPr lang="en-US" sz="1000" i="1" kern="100" dirty="0">
                <a:effectLst/>
                <a:latin typeface="Endurance Pro Cond" panose="020B0602040504090203" pitchFamily="34" charset="0"/>
                <a:ea typeface="Times New Roman" panose="02020603050405020304" pitchFamily="18" charset="0"/>
              </a:rPr>
              <a:t>, Mobile: 313-300-0435</a:t>
            </a:r>
            <a:endParaRPr lang="en-US" sz="1000" i="1" dirty="0">
              <a:effectLst/>
              <a:latin typeface="Endurance Pro Cond" panose="020B0602040504090203" pitchFamily="34" charset="0"/>
              <a:ea typeface="Times New Roman" panose="02020603050405020304" pitchFamily="18" charset="0"/>
            </a:endParaRPr>
          </a:p>
        </p:txBody>
      </p:sp>
      <p:sp>
        <p:nvSpPr>
          <p:cNvPr id="8" name="TextBox 7">
            <a:extLst>
              <a:ext uri="{FF2B5EF4-FFF2-40B4-BE49-F238E27FC236}">
                <a16:creationId xmlns:a16="http://schemas.microsoft.com/office/drawing/2014/main" id="{DE3E0E12-5355-4B78-CB92-4C1EBDB9A70C}"/>
              </a:ext>
            </a:extLst>
          </p:cNvPr>
          <p:cNvSpPr txBox="1"/>
          <p:nvPr/>
        </p:nvSpPr>
        <p:spPr>
          <a:xfrm>
            <a:off x="2780887" y="3453140"/>
            <a:ext cx="3887026" cy="523220"/>
          </a:xfrm>
          <a:prstGeom prst="rect">
            <a:avLst/>
          </a:prstGeom>
          <a:noFill/>
        </p:spPr>
        <p:txBody>
          <a:bodyPr wrap="none" rtlCol="0">
            <a:spAutoFit/>
          </a:bodyPr>
          <a:lstStyle/>
          <a:p>
            <a:pPr algn="ctr"/>
            <a:r>
              <a:rPr lang="en-US" sz="1400" dirty="0">
                <a:latin typeface="Endurance Pro Cond" panose="020B0602040504090203" pitchFamily="34" charset="0"/>
              </a:rPr>
              <a:t>Subscribe to UT System OCP Upcoming Opportunities at</a:t>
            </a:r>
          </a:p>
          <a:p>
            <a:pPr algn="ctr"/>
            <a:r>
              <a:rPr lang="en-US" sz="1400" dirty="0">
                <a:latin typeface="Endurance Pro Cond" panose="020B0602040504090203" pitchFamily="34" charset="0"/>
                <a:hlinkClick r:id="rId3"/>
              </a:rPr>
              <a:t>https://apps.utsystem.edu/spo/DisplaySPO.aspx</a:t>
            </a:r>
            <a:r>
              <a:rPr lang="en-US" sz="1400" dirty="0">
                <a:latin typeface="Endurance Pro Cond" panose="020B0602040504090203" pitchFamily="34" charset="0"/>
              </a:rPr>
              <a:t> </a:t>
            </a:r>
          </a:p>
        </p:txBody>
      </p:sp>
    </p:spTree>
    <p:extLst>
      <p:ext uri="{BB962C8B-B14F-4D97-AF65-F5344CB8AC3E}">
        <p14:creationId xmlns:p14="http://schemas.microsoft.com/office/powerpoint/2010/main" val="2276927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15661D4-6391-4B6F-BFE8-13ABC53AE122}"/>
              </a:ext>
            </a:extLst>
          </p:cNvPr>
          <p:cNvSpPr>
            <a:spLocks noGrp="1"/>
          </p:cNvSpPr>
          <p:nvPr>
            <p:ph idx="1"/>
          </p:nvPr>
        </p:nvSpPr>
        <p:spPr>
          <a:xfrm>
            <a:off x="457200" y="316706"/>
            <a:ext cx="8229600" cy="3550444"/>
          </a:xfrm>
        </p:spPr>
        <p:txBody>
          <a:bodyPr/>
          <a:lstStyle/>
          <a:p>
            <a:pPr marL="0" indent="0" algn="ctr">
              <a:buNone/>
            </a:pPr>
            <a:r>
              <a:rPr lang="en-US" sz="2000" dirty="0">
                <a:solidFill>
                  <a:schemeClr val="bg2"/>
                </a:solidFill>
                <a:latin typeface="Endurance Pro Cond" panose="020B0602040504090203" pitchFamily="34" charset="0"/>
              </a:rPr>
              <a:t>.</a:t>
            </a:r>
          </a:p>
          <a:p>
            <a:endParaRPr lang="en-US" dirty="0">
              <a:solidFill>
                <a:schemeClr val="bg2"/>
              </a:solidFill>
            </a:endParaRPr>
          </a:p>
          <a:p>
            <a:pPr marL="0" indent="0" algn="ctr">
              <a:buNone/>
            </a:pPr>
            <a:r>
              <a:rPr lang="en-US" dirty="0">
                <a:solidFill>
                  <a:schemeClr val="bg2"/>
                </a:solidFill>
                <a:latin typeface="Endurance Pro Cond" panose="020B0602040504090203" pitchFamily="34" charset="0"/>
              </a:rPr>
              <a:t> </a:t>
            </a:r>
          </a:p>
          <a:p>
            <a:pPr marL="0" indent="0" algn="ctr">
              <a:buNone/>
            </a:pPr>
            <a:endParaRPr lang="en-US" sz="2000" dirty="0">
              <a:solidFill>
                <a:schemeClr val="bg2"/>
              </a:solidFill>
              <a:latin typeface="Endurance Pro Cond" panose="020B0602040504090203" pitchFamily="34" charset="0"/>
            </a:endParaRPr>
          </a:p>
        </p:txBody>
      </p:sp>
      <p:sp>
        <p:nvSpPr>
          <p:cNvPr id="4" name="Slide Number Placeholder 3">
            <a:extLst>
              <a:ext uri="{FF2B5EF4-FFF2-40B4-BE49-F238E27FC236}">
                <a16:creationId xmlns:a16="http://schemas.microsoft.com/office/drawing/2014/main" id="{6B75671F-D4EE-468A-A17F-1BDDE5C6C799}"/>
              </a:ext>
            </a:extLst>
          </p:cNvPr>
          <p:cNvSpPr>
            <a:spLocks noGrp="1"/>
          </p:cNvSpPr>
          <p:nvPr>
            <p:ph type="sldNum" sz="quarter" idx="4"/>
          </p:nvPr>
        </p:nvSpPr>
        <p:spPr/>
        <p:txBody>
          <a:bodyPr/>
          <a:lstStyle/>
          <a:p>
            <a:fld id="{A7EE2453-3BC3-4CDC-BBD4-144194DC3BDD}" type="slidenum">
              <a:rPr lang="en-US" smtClean="0"/>
              <a:pPr/>
              <a:t>2</a:t>
            </a:fld>
            <a:endParaRPr lang="en-US" dirty="0"/>
          </a:p>
        </p:txBody>
      </p:sp>
      <p:sp>
        <p:nvSpPr>
          <p:cNvPr id="5" name="TextBox 4">
            <a:extLst>
              <a:ext uri="{FF2B5EF4-FFF2-40B4-BE49-F238E27FC236}">
                <a16:creationId xmlns:a16="http://schemas.microsoft.com/office/drawing/2014/main" id="{EF43C48A-26CA-612D-E529-0B83E7E4F00F}"/>
              </a:ext>
            </a:extLst>
          </p:cNvPr>
          <p:cNvSpPr txBox="1"/>
          <p:nvPr/>
        </p:nvSpPr>
        <p:spPr>
          <a:xfrm>
            <a:off x="409575" y="875109"/>
            <a:ext cx="8324850" cy="3323987"/>
          </a:xfrm>
          <a:prstGeom prst="rect">
            <a:avLst/>
          </a:prstGeom>
          <a:noFill/>
        </p:spPr>
        <p:txBody>
          <a:bodyPr wrap="square" rtlCol="0">
            <a:spAutoFit/>
          </a:bodyPr>
          <a:lstStyle/>
          <a:p>
            <a:pPr marL="285750" indent="-285750">
              <a:buFont typeface="Arial" panose="020B0604020202020204" pitchFamily="34" charset="0"/>
              <a:buChar char="•"/>
            </a:pPr>
            <a:r>
              <a:rPr lang="en-US" sz="1400" dirty="0">
                <a:solidFill>
                  <a:schemeClr val="bg2"/>
                </a:solidFill>
                <a:highlight>
                  <a:srgbClr val="FFFF00"/>
                </a:highlight>
                <a:latin typeface="Endurance Pro Cond" panose="020B0602040504090203" pitchFamily="34" charset="0"/>
              </a:rPr>
              <a:t>The University of Texas System Administration (UT System) is different than the other UT Institutions.  For example,  University of Texas at Austin is an institution of higher education; MD Anderson is a health care institution; and UT System is an administrative entity only.</a:t>
            </a:r>
          </a:p>
          <a:p>
            <a:endParaRPr lang="en-US" sz="1400" dirty="0">
              <a:solidFill>
                <a:schemeClr val="bg1"/>
              </a:solidFill>
              <a:highlight>
                <a:srgbClr val="FFFF00"/>
              </a:highlight>
            </a:endParaRPr>
          </a:p>
          <a:p>
            <a:pPr marL="285750" indent="-285750">
              <a:buFont typeface="Arial" panose="020B0604020202020204" pitchFamily="34" charset="0"/>
              <a:buChar char="•"/>
            </a:pPr>
            <a:r>
              <a:rPr lang="en-US" sz="1400" dirty="0">
                <a:solidFill>
                  <a:schemeClr val="bg2"/>
                </a:solidFill>
                <a:highlight>
                  <a:srgbClr val="FFFF00"/>
                </a:highlight>
                <a:latin typeface="Endurance Pro Cond" panose="020B0602040504090203" pitchFamily="34" charset="0"/>
              </a:rPr>
              <a:t>While UT System is the administrative body for all University of Texas institutions, each educational or health institution has their own Contracts and Procurement Department and their own contracts.  </a:t>
            </a:r>
          </a:p>
          <a:p>
            <a:pPr marL="285750" indent="-285750">
              <a:buFontTx/>
              <a:buChar char="-"/>
            </a:pPr>
            <a:endParaRPr lang="en-US" sz="1400" dirty="0">
              <a:solidFill>
                <a:schemeClr val="bg1"/>
              </a:solidFill>
              <a:highlight>
                <a:srgbClr val="FFFF00"/>
              </a:highlight>
            </a:endParaRPr>
          </a:p>
          <a:p>
            <a:pPr marL="285750" indent="-285750">
              <a:buFont typeface="Arial" panose="020B0604020202020204" pitchFamily="34" charset="0"/>
              <a:buChar char="•"/>
            </a:pPr>
            <a:r>
              <a:rPr lang="en-US" sz="1400" dirty="0">
                <a:solidFill>
                  <a:schemeClr val="bg2"/>
                </a:solidFill>
                <a:highlight>
                  <a:srgbClr val="FFFF00"/>
                </a:highlight>
                <a:latin typeface="Endurance Pro Cond" panose="020B0602040504090203" pitchFamily="34" charset="0"/>
              </a:rPr>
              <a:t>UT System does not purchase on behalf of each campus except for procurements such as Building Insurance, services related to Disaster Recovery, Executive Search Services and Medical Waste Management Services.  </a:t>
            </a:r>
          </a:p>
          <a:p>
            <a:pPr marL="285750" indent="-285750">
              <a:buFontTx/>
              <a:buChar char="-"/>
            </a:pPr>
            <a:endParaRPr lang="en-US" sz="1400" dirty="0">
              <a:solidFill>
                <a:schemeClr val="bg1"/>
              </a:solidFill>
              <a:highlight>
                <a:srgbClr val="FFFF00"/>
              </a:highlight>
            </a:endParaRPr>
          </a:p>
          <a:p>
            <a:pPr marL="285750" indent="-285750">
              <a:buFont typeface="Arial" panose="020B0604020202020204" pitchFamily="34" charset="0"/>
              <a:buChar char="•"/>
            </a:pPr>
            <a:r>
              <a:rPr lang="en-US" sz="1400" dirty="0">
                <a:solidFill>
                  <a:schemeClr val="bg2"/>
                </a:solidFill>
                <a:highlight>
                  <a:srgbClr val="FFFF00"/>
                </a:highlight>
                <a:latin typeface="Endurance Pro Cond" panose="020B0602040504090203" pitchFamily="34" charset="0"/>
              </a:rPr>
              <a:t>All University of Texas institutions have the same purchasing guidelines as mandated by the State of Texas and the Board of Regents of the University of Texas System. (ex. bid requirements, HUB requirements, etc.)</a:t>
            </a:r>
          </a:p>
          <a:p>
            <a:pPr marL="285750" indent="-285750">
              <a:buFont typeface="Arial" panose="020B0604020202020204" pitchFamily="34" charset="0"/>
              <a:buChar char="•"/>
            </a:pPr>
            <a:endParaRPr lang="en-US" sz="1400" dirty="0">
              <a:solidFill>
                <a:schemeClr val="bg2"/>
              </a:solidFill>
              <a:highlight>
                <a:srgbClr val="FFFF00"/>
              </a:highlight>
              <a:latin typeface="Endurance Pro Cond" panose="020B0602040504090203" pitchFamily="34" charset="0"/>
            </a:endParaRPr>
          </a:p>
          <a:p>
            <a:pPr marL="285750" indent="-285750">
              <a:buFont typeface="Arial" panose="020B0604020202020204" pitchFamily="34" charset="0"/>
              <a:buChar char="•"/>
            </a:pPr>
            <a:r>
              <a:rPr lang="en-US" sz="1400" dirty="0">
                <a:solidFill>
                  <a:schemeClr val="bg2"/>
                </a:solidFill>
                <a:highlight>
                  <a:srgbClr val="FFFF00"/>
                </a:highlight>
                <a:latin typeface="Endurance Pro Cond" panose="020B0602040504090203" pitchFamily="34" charset="0"/>
              </a:rPr>
              <a:t>Each campus may have different goals depending on the procurement category</a:t>
            </a:r>
          </a:p>
          <a:p>
            <a:pPr marL="285750" indent="-285750">
              <a:buFont typeface="Arial" panose="020B0604020202020204" pitchFamily="34" charset="0"/>
              <a:buChar char="•"/>
            </a:pPr>
            <a:endParaRPr lang="en-US" sz="1400" dirty="0">
              <a:solidFill>
                <a:schemeClr val="bg2"/>
              </a:solidFill>
              <a:latin typeface="Endurance Pro Cond" panose="020B0602040504090203" pitchFamily="34" charset="0"/>
            </a:endParaRPr>
          </a:p>
        </p:txBody>
      </p:sp>
      <p:sp>
        <p:nvSpPr>
          <p:cNvPr id="6" name="TextBox 5">
            <a:extLst>
              <a:ext uri="{FF2B5EF4-FFF2-40B4-BE49-F238E27FC236}">
                <a16:creationId xmlns:a16="http://schemas.microsoft.com/office/drawing/2014/main" id="{BC998BA2-73D6-AA88-EC9D-7D1FC608E28C}"/>
              </a:ext>
            </a:extLst>
          </p:cNvPr>
          <p:cNvSpPr txBox="1"/>
          <p:nvPr/>
        </p:nvSpPr>
        <p:spPr>
          <a:xfrm>
            <a:off x="0" y="205085"/>
            <a:ext cx="9144000" cy="461665"/>
          </a:xfrm>
          <a:prstGeom prst="rect">
            <a:avLst/>
          </a:prstGeom>
          <a:noFill/>
        </p:spPr>
        <p:txBody>
          <a:bodyPr wrap="square">
            <a:spAutoFit/>
          </a:bodyPr>
          <a:lstStyle/>
          <a:p>
            <a:pPr algn="ctr"/>
            <a:r>
              <a:rPr lang="en-US" sz="2400" dirty="0">
                <a:solidFill>
                  <a:schemeClr val="bg2"/>
                </a:solidFill>
                <a:latin typeface="Endurance Pro Cond Semi Bold" panose="020B0702040504090203" pitchFamily="34" charset="0"/>
              </a:rPr>
              <a:t>Things You Should Know:  </a:t>
            </a:r>
          </a:p>
        </p:txBody>
      </p:sp>
    </p:spTree>
    <p:extLst>
      <p:ext uri="{BB962C8B-B14F-4D97-AF65-F5344CB8AC3E}">
        <p14:creationId xmlns:p14="http://schemas.microsoft.com/office/powerpoint/2010/main" val="1333006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B5992E9-09AE-45AE-ACDD-52C0D9212045}"/>
              </a:ext>
            </a:extLst>
          </p:cNvPr>
          <p:cNvSpPr>
            <a:spLocks noGrp="1"/>
          </p:cNvSpPr>
          <p:nvPr>
            <p:ph type="sldNum" sz="quarter" idx="12"/>
          </p:nvPr>
        </p:nvSpPr>
        <p:spPr/>
        <p:txBody>
          <a:bodyPr/>
          <a:lstStyle/>
          <a:p>
            <a:fld id="{A7EE2453-3BC3-4CDC-BBD4-144194DC3BDD}" type="slidenum">
              <a:rPr lang="en-US" smtClean="0"/>
              <a:pPr/>
              <a:t>20</a:t>
            </a:fld>
            <a:endParaRPr lang="en-US" dirty="0"/>
          </a:p>
        </p:txBody>
      </p:sp>
      <p:sp>
        <p:nvSpPr>
          <p:cNvPr id="3" name="TextBox 2">
            <a:extLst>
              <a:ext uri="{FF2B5EF4-FFF2-40B4-BE49-F238E27FC236}">
                <a16:creationId xmlns:a16="http://schemas.microsoft.com/office/drawing/2014/main" id="{750355C4-E6DE-49B3-97B0-C3BCA1D6CDB8}"/>
              </a:ext>
            </a:extLst>
          </p:cNvPr>
          <p:cNvSpPr txBox="1"/>
          <p:nvPr/>
        </p:nvSpPr>
        <p:spPr>
          <a:xfrm>
            <a:off x="0" y="128885"/>
            <a:ext cx="9144000" cy="461665"/>
          </a:xfrm>
          <a:prstGeom prst="rect">
            <a:avLst/>
          </a:prstGeom>
          <a:noFill/>
        </p:spPr>
        <p:txBody>
          <a:bodyPr wrap="square" rtlCol="0">
            <a:spAutoFit/>
          </a:bodyPr>
          <a:lstStyle/>
          <a:p>
            <a:pPr algn="ctr"/>
            <a:r>
              <a:rPr lang="en-US" sz="2400" dirty="0">
                <a:solidFill>
                  <a:schemeClr val="tx2"/>
                </a:solidFill>
                <a:latin typeface="Endurance Pro Cond Semi Bold" panose="020B0702040504090203" pitchFamily="34" charset="0"/>
              </a:rPr>
              <a:t>Links</a:t>
            </a:r>
          </a:p>
        </p:txBody>
      </p:sp>
      <p:sp>
        <p:nvSpPr>
          <p:cNvPr id="4" name="TextBox 3">
            <a:extLst>
              <a:ext uri="{FF2B5EF4-FFF2-40B4-BE49-F238E27FC236}">
                <a16:creationId xmlns:a16="http://schemas.microsoft.com/office/drawing/2014/main" id="{F19386BF-821E-43F6-9124-3351C20FF24C}"/>
              </a:ext>
            </a:extLst>
          </p:cNvPr>
          <p:cNvSpPr txBox="1"/>
          <p:nvPr/>
        </p:nvSpPr>
        <p:spPr>
          <a:xfrm>
            <a:off x="1219200" y="514350"/>
            <a:ext cx="5267019" cy="3970318"/>
          </a:xfrm>
          <a:prstGeom prst="rect">
            <a:avLst/>
          </a:prstGeom>
          <a:noFill/>
        </p:spPr>
        <p:txBody>
          <a:bodyPr wrap="none" rtlCol="0">
            <a:spAutoFit/>
          </a:bodyPr>
          <a:lstStyle/>
          <a:p>
            <a:r>
              <a:rPr lang="en-US" sz="1400" dirty="0">
                <a:solidFill>
                  <a:schemeClr val="accent6">
                    <a:lumMod val="75000"/>
                  </a:schemeClr>
                </a:solidFill>
                <a:latin typeface="Endurance Pro Cond" panose="020B0602040504090203" pitchFamily="34" charset="0"/>
              </a:rPr>
              <a:t>Centralized Master Bidders List (CMBL)-</a:t>
            </a:r>
          </a:p>
          <a:p>
            <a:r>
              <a:rPr lang="en-US" sz="1400" dirty="0">
                <a:latin typeface="Endurance Pro Cond" panose="020B0602040504090203" pitchFamily="34" charset="0"/>
                <a:hlinkClick r:id="rId2"/>
              </a:rPr>
              <a:t>https://mycpa.cpa.state.tx.us/tpasscmblsearch/tpasscmblsearch.do</a:t>
            </a:r>
            <a:endParaRPr lang="en-US" sz="1400" dirty="0">
              <a:latin typeface="Endurance Pro Cond" panose="020B0602040504090203" pitchFamily="34" charset="0"/>
            </a:endParaRPr>
          </a:p>
          <a:p>
            <a:endParaRPr lang="en-US" sz="1400" dirty="0">
              <a:latin typeface="Endurance Pro Cond" panose="020B0602040504090203" pitchFamily="34" charset="0"/>
            </a:endParaRPr>
          </a:p>
          <a:p>
            <a:r>
              <a:rPr lang="en-US" sz="1400" dirty="0">
                <a:solidFill>
                  <a:schemeClr val="accent6">
                    <a:lumMod val="75000"/>
                  </a:schemeClr>
                </a:solidFill>
                <a:latin typeface="Endurance Pro Cond" panose="020B0602040504090203" pitchFamily="34" charset="0"/>
              </a:rPr>
              <a:t>Electronic State Business Daily (ESBD)-</a:t>
            </a:r>
          </a:p>
          <a:p>
            <a:r>
              <a:rPr lang="en-US" sz="1400" dirty="0">
                <a:latin typeface="Endurance Pro Cond" panose="020B0602040504090203" pitchFamily="34" charset="0"/>
                <a:hlinkClick r:id="rId3"/>
              </a:rPr>
              <a:t>http://www.txsmartbuy.com/esbd</a:t>
            </a:r>
            <a:endParaRPr lang="en-US" sz="1400" dirty="0">
              <a:latin typeface="Endurance Pro Cond" panose="020B0602040504090203" pitchFamily="34" charset="0"/>
            </a:endParaRPr>
          </a:p>
          <a:p>
            <a:endParaRPr lang="en-US" sz="1400" dirty="0">
              <a:latin typeface="Endurance Pro Cond" panose="020B0602040504090203" pitchFamily="34" charset="0"/>
            </a:endParaRPr>
          </a:p>
          <a:p>
            <a:r>
              <a:rPr lang="en-US" sz="1400" dirty="0">
                <a:solidFill>
                  <a:schemeClr val="accent6">
                    <a:lumMod val="75000"/>
                  </a:schemeClr>
                </a:solidFill>
                <a:latin typeface="Endurance Pro Cond" panose="020B0602040504090203" pitchFamily="34" charset="0"/>
              </a:rPr>
              <a:t>Office of Capital Projects site-</a:t>
            </a:r>
          </a:p>
          <a:p>
            <a:r>
              <a:rPr lang="en-US" sz="1400" dirty="0">
                <a:latin typeface="Endurance Pro Cond" panose="020B0602040504090203" pitchFamily="34" charset="0"/>
                <a:hlinkClick r:id="rId4"/>
              </a:rPr>
              <a:t>https://apps.utsystem.edu/spo/DisplaySPO.aspx</a:t>
            </a:r>
            <a:endParaRPr lang="en-US" sz="1400" dirty="0">
              <a:latin typeface="Endurance Pro Cond" panose="020B0602040504090203" pitchFamily="34" charset="0"/>
            </a:endParaRPr>
          </a:p>
          <a:p>
            <a:endParaRPr lang="en-US" sz="1400" dirty="0">
              <a:latin typeface="Endurance Pro Cond" panose="020B0602040504090203" pitchFamily="34" charset="0"/>
            </a:endParaRPr>
          </a:p>
          <a:p>
            <a:r>
              <a:rPr lang="en-US" sz="1400" dirty="0">
                <a:solidFill>
                  <a:schemeClr val="accent6">
                    <a:lumMod val="75000"/>
                  </a:schemeClr>
                </a:solidFill>
                <a:latin typeface="Endurance Pro Cond" panose="020B0602040504090203" pitchFamily="34" charset="0"/>
              </a:rPr>
              <a:t>Agency annual HUB Reports- State Agency Expenditure Data-Detail by Agency</a:t>
            </a:r>
          </a:p>
          <a:p>
            <a:r>
              <a:rPr lang="en-US" sz="1400" dirty="0">
                <a:latin typeface="Endurance Pro Cond" panose="020B0602040504090203" pitchFamily="34" charset="0"/>
                <a:hlinkClick r:id="rId5"/>
              </a:rPr>
              <a:t>https://comptroller.texas.gov/purchasing/vendor/hub/reporting.php</a:t>
            </a:r>
            <a:endParaRPr lang="en-US" sz="1400" dirty="0">
              <a:latin typeface="Endurance Pro Cond" panose="020B0602040504090203" pitchFamily="34" charset="0"/>
            </a:endParaRPr>
          </a:p>
          <a:p>
            <a:endParaRPr lang="en-US" sz="1400" dirty="0">
              <a:latin typeface="Endurance Pro Cond" panose="020B0602040504090203" pitchFamily="34" charset="0"/>
            </a:endParaRPr>
          </a:p>
          <a:p>
            <a:r>
              <a:rPr lang="en-US" sz="1400" dirty="0">
                <a:solidFill>
                  <a:schemeClr val="accent6">
                    <a:lumMod val="75000"/>
                  </a:schemeClr>
                </a:solidFill>
                <a:latin typeface="Endurance Pro Cond" panose="020B0602040504090203" pitchFamily="34" charset="0"/>
              </a:rPr>
              <a:t>NIGP Commodity Book</a:t>
            </a:r>
          </a:p>
          <a:p>
            <a:r>
              <a:rPr lang="en-US" sz="1400" dirty="0">
                <a:latin typeface="Endurance Pro Cond" panose="020B0602040504090203" pitchFamily="34" charset="0"/>
                <a:hlinkClick r:id="rId6"/>
              </a:rPr>
              <a:t>https://comptroller.texas.gov/purchasing/nigp/</a:t>
            </a:r>
            <a:r>
              <a:rPr lang="en-US" sz="1400" dirty="0">
                <a:latin typeface="Endurance Pro Cond" panose="020B0602040504090203" pitchFamily="34" charset="0"/>
              </a:rPr>
              <a:t> </a:t>
            </a:r>
          </a:p>
          <a:p>
            <a:endParaRPr lang="en-US" sz="1400" dirty="0">
              <a:latin typeface="Endurance Pro Cond" panose="020B0602040504090203" pitchFamily="34" charset="0"/>
            </a:endParaRPr>
          </a:p>
          <a:p>
            <a:r>
              <a:rPr lang="en-US" sz="1400" dirty="0">
                <a:solidFill>
                  <a:schemeClr val="accent6">
                    <a:lumMod val="75000"/>
                  </a:schemeClr>
                </a:solidFill>
                <a:latin typeface="Endurance Pro Cond" panose="020B0602040504090203" pitchFamily="34" charset="0"/>
              </a:rPr>
              <a:t>UT System Bonfire</a:t>
            </a:r>
          </a:p>
          <a:p>
            <a:r>
              <a:rPr lang="en-US" sz="1400" dirty="0">
                <a:latin typeface="Endurance Pro Cond" panose="020B0602040504090203" pitchFamily="34" charset="0"/>
                <a:hlinkClick r:id="rId7"/>
              </a:rPr>
              <a:t>https://utsystem.bonfirehub.com/portal/?tab=login</a:t>
            </a:r>
            <a:endParaRPr lang="en-US" sz="1400" dirty="0">
              <a:latin typeface="Endurance Pro Cond" panose="020B0602040504090203" pitchFamily="34" charset="0"/>
            </a:endParaRPr>
          </a:p>
          <a:p>
            <a:endParaRPr lang="en-US" sz="1400" dirty="0">
              <a:latin typeface="Endurance Pro Cond" panose="020B0602040504090203" pitchFamily="34" charset="0"/>
            </a:endParaRPr>
          </a:p>
        </p:txBody>
      </p:sp>
    </p:spTree>
    <p:extLst>
      <p:ext uri="{BB962C8B-B14F-4D97-AF65-F5344CB8AC3E}">
        <p14:creationId xmlns:p14="http://schemas.microsoft.com/office/powerpoint/2010/main" val="1270968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68BDDDA-BB92-4F75-BAE3-9EF4324A3871}"/>
              </a:ext>
            </a:extLst>
          </p:cNvPr>
          <p:cNvSpPr>
            <a:spLocks noGrp="1"/>
          </p:cNvSpPr>
          <p:nvPr>
            <p:ph type="sldNum" sz="quarter" idx="12"/>
          </p:nvPr>
        </p:nvSpPr>
        <p:spPr/>
        <p:txBody>
          <a:bodyPr/>
          <a:lstStyle/>
          <a:p>
            <a:fld id="{A7EE2453-3BC3-4CDC-BBD4-144194DC3BDD}" type="slidenum">
              <a:rPr lang="en-US" smtClean="0"/>
              <a:pPr/>
              <a:t>21</a:t>
            </a:fld>
            <a:endParaRPr lang="en-US" dirty="0"/>
          </a:p>
        </p:txBody>
      </p:sp>
      <p:sp>
        <p:nvSpPr>
          <p:cNvPr id="3" name="TextBox 2">
            <a:extLst>
              <a:ext uri="{FF2B5EF4-FFF2-40B4-BE49-F238E27FC236}">
                <a16:creationId xmlns:a16="http://schemas.microsoft.com/office/drawing/2014/main" id="{3B751FE1-5BE3-4F42-A38F-504AFB1E342F}"/>
              </a:ext>
            </a:extLst>
          </p:cNvPr>
          <p:cNvSpPr txBox="1"/>
          <p:nvPr/>
        </p:nvSpPr>
        <p:spPr>
          <a:xfrm>
            <a:off x="0" y="3102591"/>
            <a:ext cx="9144000" cy="461665"/>
          </a:xfrm>
          <a:prstGeom prst="rect">
            <a:avLst/>
          </a:prstGeom>
          <a:noFill/>
        </p:spPr>
        <p:txBody>
          <a:bodyPr wrap="square" rtlCol="0">
            <a:spAutoFit/>
          </a:bodyPr>
          <a:lstStyle/>
          <a:p>
            <a:pPr algn="ctr"/>
            <a:r>
              <a:rPr lang="en-US" sz="2400">
                <a:solidFill>
                  <a:schemeClr val="tx2"/>
                </a:solidFill>
                <a:latin typeface="Endurance Pro Cond Semi Bold" panose="020B0702040504090203" pitchFamily="34" charset="0"/>
              </a:rPr>
              <a:t>Thank </a:t>
            </a:r>
            <a:r>
              <a:rPr lang="en-US" sz="2400" dirty="0">
                <a:solidFill>
                  <a:schemeClr val="tx2"/>
                </a:solidFill>
                <a:latin typeface="Endurance Pro Cond Semi Bold" panose="020B0702040504090203" pitchFamily="34" charset="0"/>
              </a:rPr>
              <a:t>You! </a:t>
            </a:r>
          </a:p>
        </p:txBody>
      </p:sp>
      <p:sp>
        <p:nvSpPr>
          <p:cNvPr id="4" name="TextBox 3">
            <a:extLst>
              <a:ext uri="{FF2B5EF4-FFF2-40B4-BE49-F238E27FC236}">
                <a16:creationId xmlns:a16="http://schemas.microsoft.com/office/drawing/2014/main" id="{C696ABC5-4C37-B4CF-5A5D-AEAA10C2CF22}"/>
              </a:ext>
            </a:extLst>
          </p:cNvPr>
          <p:cNvSpPr txBox="1"/>
          <p:nvPr/>
        </p:nvSpPr>
        <p:spPr>
          <a:xfrm>
            <a:off x="1828800" y="742950"/>
            <a:ext cx="4953000" cy="1938992"/>
          </a:xfrm>
          <a:prstGeom prst="rect">
            <a:avLst/>
          </a:prstGeom>
          <a:noFill/>
        </p:spPr>
        <p:txBody>
          <a:bodyPr wrap="square" rtlCol="0">
            <a:spAutoFit/>
          </a:bodyPr>
          <a:lstStyle/>
          <a:p>
            <a:pPr algn="ctr"/>
            <a:r>
              <a:rPr lang="en-US" sz="2400" dirty="0">
                <a:solidFill>
                  <a:schemeClr val="tx2"/>
                </a:solidFill>
                <a:latin typeface="Endurance Pro Cond" panose="020B0602040504090203" pitchFamily="34" charset="0"/>
              </a:rPr>
              <a:t>Stephanie Park</a:t>
            </a:r>
          </a:p>
          <a:p>
            <a:pPr algn="ctr"/>
            <a:r>
              <a:rPr lang="en-US" sz="2400" dirty="0">
                <a:solidFill>
                  <a:schemeClr val="tx2"/>
                </a:solidFill>
                <a:latin typeface="Endurance Pro Cond" panose="020B0602040504090203" pitchFamily="34" charset="0"/>
              </a:rPr>
              <a:t>UT System HUB Office</a:t>
            </a:r>
          </a:p>
          <a:p>
            <a:pPr algn="ctr"/>
            <a:r>
              <a:rPr lang="en-US" sz="2400" dirty="0">
                <a:solidFill>
                  <a:schemeClr val="tx2"/>
                </a:solidFill>
                <a:latin typeface="Endurance Pro Cond" panose="020B0602040504090203" pitchFamily="34" charset="0"/>
              </a:rPr>
              <a:t>Sr. HUB Coordinator-OCP Projects </a:t>
            </a:r>
          </a:p>
          <a:p>
            <a:pPr algn="ctr"/>
            <a:r>
              <a:rPr lang="en-US" sz="2400" dirty="0">
                <a:solidFill>
                  <a:schemeClr val="tx2"/>
                </a:solidFill>
                <a:latin typeface="Endurance Pro Cond" panose="020B0602040504090203" pitchFamily="34" charset="0"/>
              </a:rPr>
              <a:t>Phone: 512-499-4378</a:t>
            </a:r>
          </a:p>
          <a:p>
            <a:pPr algn="ctr"/>
            <a:r>
              <a:rPr lang="en-US" sz="2400" dirty="0">
                <a:solidFill>
                  <a:schemeClr val="tx2"/>
                </a:solidFill>
                <a:latin typeface="Endurance Pro Cond" panose="020B0602040504090203" pitchFamily="34" charset="0"/>
              </a:rPr>
              <a:t>Email: spark@utsystem.edu</a:t>
            </a:r>
          </a:p>
        </p:txBody>
      </p:sp>
    </p:spTree>
    <p:extLst>
      <p:ext uri="{BB962C8B-B14F-4D97-AF65-F5344CB8AC3E}">
        <p14:creationId xmlns:p14="http://schemas.microsoft.com/office/powerpoint/2010/main" val="11056585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7F0FD-A006-4CD4-B36A-3C7EC08DD6E2}"/>
              </a:ext>
            </a:extLst>
          </p:cNvPr>
          <p:cNvSpPr>
            <a:spLocks noGrp="1"/>
          </p:cNvSpPr>
          <p:nvPr>
            <p:ph type="title"/>
          </p:nvPr>
        </p:nvSpPr>
        <p:spPr>
          <a:xfrm>
            <a:off x="0" y="209550"/>
            <a:ext cx="9144000" cy="533400"/>
          </a:xfrm>
        </p:spPr>
        <p:txBody>
          <a:bodyPr>
            <a:normAutofit/>
          </a:bodyPr>
          <a:lstStyle/>
          <a:p>
            <a:pPr algn="ctr"/>
            <a:r>
              <a:rPr lang="en-US" sz="2000" dirty="0">
                <a:latin typeface="Endurance Pro Cond Semi Bold" panose="020B0702040504090203" pitchFamily="34" charset="0"/>
              </a:rPr>
              <a:t>Things to Know</a:t>
            </a:r>
          </a:p>
        </p:txBody>
      </p:sp>
      <p:sp>
        <p:nvSpPr>
          <p:cNvPr id="3" name="Content Placeholder 2">
            <a:extLst>
              <a:ext uri="{FF2B5EF4-FFF2-40B4-BE49-F238E27FC236}">
                <a16:creationId xmlns:a16="http://schemas.microsoft.com/office/drawing/2014/main" id="{2FB2B5FC-24D8-4FF1-9B49-FC22A9DEDF18}"/>
              </a:ext>
            </a:extLst>
          </p:cNvPr>
          <p:cNvSpPr>
            <a:spLocks noGrp="1"/>
          </p:cNvSpPr>
          <p:nvPr>
            <p:ph idx="1"/>
          </p:nvPr>
        </p:nvSpPr>
        <p:spPr>
          <a:xfrm>
            <a:off x="304800" y="971550"/>
            <a:ext cx="8382000" cy="2895600"/>
          </a:xfrm>
        </p:spPr>
        <p:txBody>
          <a:bodyPr>
            <a:normAutofit/>
          </a:bodyPr>
          <a:lstStyle/>
          <a:p>
            <a:pPr>
              <a:buFont typeface="+mj-lt"/>
              <a:buAutoNum type="arabicPeriod"/>
            </a:pPr>
            <a:r>
              <a:rPr lang="en-US" sz="1500" dirty="0">
                <a:solidFill>
                  <a:schemeClr val="bg2"/>
                </a:solidFill>
                <a:highlight>
                  <a:srgbClr val="FFFF00"/>
                </a:highlight>
                <a:latin typeface="Endurance Pro Cond" panose="020B0602040504090203" pitchFamily="34" charset="0"/>
              </a:rPr>
              <a:t>Each campus has different needs</a:t>
            </a:r>
          </a:p>
          <a:p>
            <a:pPr>
              <a:buFont typeface="+mj-lt"/>
              <a:buAutoNum type="arabicPeriod"/>
            </a:pPr>
            <a:r>
              <a:rPr lang="en-US" sz="1500" dirty="0">
                <a:solidFill>
                  <a:schemeClr val="bg2"/>
                </a:solidFill>
                <a:latin typeface="Endurance Pro Cond" panose="020B0602040504090203" pitchFamily="34" charset="0"/>
              </a:rPr>
              <a:t>UT System campuses only count state of Texas HUB certified firms toward our diversity goals</a:t>
            </a:r>
          </a:p>
          <a:p>
            <a:pPr>
              <a:buFont typeface="+mj-lt"/>
              <a:buAutoNum type="arabicPeriod"/>
            </a:pPr>
            <a:r>
              <a:rPr lang="en-US" sz="1500" dirty="0">
                <a:solidFill>
                  <a:schemeClr val="bg2"/>
                </a:solidFill>
                <a:latin typeface="Endurance Pro Cond" panose="020B0602040504090203" pitchFamily="34" charset="0"/>
              </a:rPr>
              <a:t>UT System campuses use the CMBL (Centralized Master Bidders List) to look for HUB vendors.  We also send notifications to minority organizations like TAAACC and TAMACC.   </a:t>
            </a:r>
          </a:p>
          <a:p>
            <a:pPr>
              <a:buFont typeface="+mj-lt"/>
              <a:buAutoNum type="arabicPeriod"/>
            </a:pPr>
            <a:r>
              <a:rPr lang="en-US" sz="1500" dirty="0">
                <a:solidFill>
                  <a:schemeClr val="bg2"/>
                </a:solidFill>
                <a:highlight>
                  <a:srgbClr val="FFFF00"/>
                </a:highlight>
                <a:latin typeface="Endurance Pro Cond" panose="020B0602040504090203" pitchFamily="34" charset="0"/>
              </a:rPr>
              <a:t>If submitting a proposal on a posted Goods, Services or Commodities RFP, you may need to register in the bid portal (Bonfire) to submit your proposal.  </a:t>
            </a:r>
            <a:r>
              <a:rPr lang="en-US" sz="1400" dirty="0">
                <a:solidFill>
                  <a:srgbClr val="C00000"/>
                </a:solidFill>
                <a:highlight>
                  <a:srgbClr val="FFFF00"/>
                </a:highlight>
                <a:latin typeface="Endurance Pro Cond" panose="020B0602040504090203" pitchFamily="34" charset="0"/>
              </a:rPr>
              <a:t>Bonfire Strategic Sourcing </a:t>
            </a:r>
            <a:r>
              <a:rPr lang="en-US" sz="1400" dirty="0">
                <a:solidFill>
                  <a:schemeClr val="bg2"/>
                </a:solidFill>
                <a:highlight>
                  <a:srgbClr val="FFFF00"/>
                </a:highlight>
                <a:latin typeface="Endurance Pro Cond" panose="020B0602040504090203" pitchFamily="34" charset="0"/>
              </a:rPr>
              <a:t>Software is a company of choice UT System uses to post all UT System formal solicitations, including RFQs, ITBs and RFPs.</a:t>
            </a:r>
          </a:p>
          <a:p>
            <a:pPr>
              <a:buFont typeface="+mj-lt"/>
              <a:buAutoNum type="arabicPeriod"/>
            </a:pPr>
            <a:r>
              <a:rPr lang="en-US" sz="1500" dirty="0">
                <a:solidFill>
                  <a:schemeClr val="bg2"/>
                </a:solidFill>
                <a:latin typeface="Endurance Pro Cond" panose="020B0602040504090203" pitchFamily="34" charset="0"/>
              </a:rPr>
              <a:t>Pre-proposal meetings are held before each procurement so those who want to propose can ask questions regarding the RFP.</a:t>
            </a:r>
          </a:p>
          <a:p>
            <a:pPr>
              <a:buFont typeface="+mj-lt"/>
              <a:buAutoNum type="arabicPeriod"/>
            </a:pPr>
            <a:r>
              <a:rPr lang="en-US" sz="1500" dirty="0">
                <a:solidFill>
                  <a:schemeClr val="bg2"/>
                </a:solidFill>
                <a:latin typeface="Endurance Pro Cond" panose="020B0602040504090203" pitchFamily="34" charset="0"/>
              </a:rPr>
              <a:t>Construction procurement for major capital construction projects is a totally different procurement process</a:t>
            </a:r>
            <a:endParaRPr lang="en-US" sz="1500" dirty="0">
              <a:solidFill>
                <a:schemeClr val="bg1"/>
              </a:solidFill>
              <a:latin typeface="Endurance Pro Cond" panose="020B0602040504090203" pitchFamily="34" charset="0"/>
            </a:endParaRPr>
          </a:p>
          <a:p>
            <a:pPr>
              <a:buFont typeface="+mj-lt"/>
              <a:buAutoNum type="arabicPeriod"/>
            </a:pPr>
            <a:endParaRPr lang="en-US" sz="1800" dirty="0">
              <a:solidFill>
                <a:schemeClr val="bg1"/>
              </a:solidFill>
              <a:latin typeface="Endurance Pro Cond" panose="020B0602040504090203" pitchFamily="34" charset="0"/>
            </a:endParaRPr>
          </a:p>
          <a:p>
            <a:pPr>
              <a:buFont typeface="+mj-lt"/>
              <a:buAutoNum type="arabicPeriod"/>
            </a:pPr>
            <a:endParaRPr lang="en-US" sz="1800" dirty="0">
              <a:solidFill>
                <a:schemeClr val="bg1"/>
              </a:solidFill>
              <a:latin typeface="Endurance Pro Cond" panose="020B0602040504090203" pitchFamily="34" charset="0"/>
            </a:endParaRPr>
          </a:p>
          <a:p>
            <a:pPr>
              <a:buFont typeface="+mj-lt"/>
              <a:buAutoNum type="arabicPeriod"/>
            </a:pPr>
            <a:endParaRPr lang="en-US" sz="1800" dirty="0">
              <a:latin typeface="Endurance Pro Cond" panose="020B0602040504090203" pitchFamily="34" charset="0"/>
            </a:endParaRPr>
          </a:p>
        </p:txBody>
      </p:sp>
      <p:sp>
        <p:nvSpPr>
          <p:cNvPr id="4" name="Slide Number Placeholder 3">
            <a:extLst>
              <a:ext uri="{FF2B5EF4-FFF2-40B4-BE49-F238E27FC236}">
                <a16:creationId xmlns:a16="http://schemas.microsoft.com/office/drawing/2014/main" id="{B72C7B57-62B5-4984-BA88-0C2837BBF436}"/>
              </a:ext>
            </a:extLst>
          </p:cNvPr>
          <p:cNvSpPr>
            <a:spLocks noGrp="1"/>
          </p:cNvSpPr>
          <p:nvPr>
            <p:ph type="sldNum" sz="quarter" idx="4"/>
          </p:nvPr>
        </p:nvSpPr>
        <p:spPr/>
        <p:txBody>
          <a:bodyPr/>
          <a:lstStyle/>
          <a:p>
            <a:fld id="{A7EE2453-3BC3-4CDC-BBD4-144194DC3BDD}" type="slidenum">
              <a:rPr lang="en-US" smtClean="0"/>
              <a:pPr/>
              <a:t>3</a:t>
            </a:fld>
            <a:endParaRPr lang="en-US" dirty="0"/>
          </a:p>
        </p:txBody>
      </p:sp>
    </p:spTree>
    <p:extLst>
      <p:ext uri="{BB962C8B-B14F-4D97-AF65-F5344CB8AC3E}">
        <p14:creationId xmlns:p14="http://schemas.microsoft.com/office/powerpoint/2010/main" val="16282429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BF0BF66-F3DE-482B-A1F5-BCB544056EF1}"/>
              </a:ext>
            </a:extLst>
          </p:cNvPr>
          <p:cNvSpPr>
            <a:spLocks noGrp="1"/>
          </p:cNvSpPr>
          <p:nvPr>
            <p:ph type="sldNum" sz="quarter" idx="4"/>
          </p:nvPr>
        </p:nvSpPr>
        <p:spPr/>
        <p:txBody>
          <a:bodyPr/>
          <a:lstStyle/>
          <a:p>
            <a:fld id="{A7EE2453-3BC3-4CDC-BBD4-144194DC3BDD}" type="slidenum">
              <a:rPr lang="en-US" smtClean="0"/>
              <a:pPr/>
              <a:t>4</a:t>
            </a:fld>
            <a:endParaRPr lang="en-US" dirty="0"/>
          </a:p>
        </p:txBody>
      </p:sp>
      <p:sp>
        <p:nvSpPr>
          <p:cNvPr id="5" name="TextBox 4">
            <a:extLst>
              <a:ext uri="{FF2B5EF4-FFF2-40B4-BE49-F238E27FC236}">
                <a16:creationId xmlns:a16="http://schemas.microsoft.com/office/drawing/2014/main" id="{8E43BF65-251E-4643-9FA1-CC161F927699}"/>
              </a:ext>
            </a:extLst>
          </p:cNvPr>
          <p:cNvSpPr txBox="1"/>
          <p:nvPr/>
        </p:nvSpPr>
        <p:spPr>
          <a:xfrm>
            <a:off x="2571797" y="226516"/>
            <a:ext cx="3823867" cy="461665"/>
          </a:xfrm>
          <a:prstGeom prst="rect">
            <a:avLst/>
          </a:prstGeom>
          <a:noFill/>
        </p:spPr>
        <p:txBody>
          <a:bodyPr wrap="none" rtlCol="0">
            <a:spAutoFit/>
          </a:bodyPr>
          <a:lstStyle/>
          <a:p>
            <a:r>
              <a:rPr lang="en-US" sz="2400" dirty="0">
                <a:solidFill>
                  <a:schemeClr val="bg2"/>
                </a:solidFill>
                <a:latin typeface="Endurance Pro Cond Semi Bold" panose="020B0702040504090203" pitchFamily="34" charset="0"/>
              </a:rPr>
              <a:t>The University of Texas System</a:t>
            </a:r>
          </a:p>
        </p:txBody>
      </p:sp>
      <p:sp>
        <p:nvSpPr>
          <p:cNvPr id="6" name="TextBox 5">
            <a:extLst>
              <a:ext uri="{FF2B5EF4-FFF2-40B4-BE49-F238E27FC236}">
                <a16:creationId xmlns:a16="http://schemas.microsoft.com/office/drawing/2014/main" id="{984158EE-B29A-45B8-A108-ECA187D797D7}"/>
              </a:ext>
            </a:extLst>
          </p:cNvPr>
          <p:cNvSpPr txBox="1"/>
          <p:nvPr/>
        </p:nvSpPr>
        <p:spPr>
          <a:xfrm>
            <a:off x="206549" y="1007002"/>
            <a:ext cx="2334292" cy="738664"/>
          </a:xfrm>
          <a:prstGeom prst="rect">
            <a:avLst/>
          </a:prstGeom>
          <a:noFill/>
        </p:spPr>
        <p:txBody>
          <a:bodyPr wrap="none" rtlCol="0">
            <a:spAutoFit/>
          </a:bodyPr>
          <a:lstStyle/>
          <a:p>
            <a:pPr algn="ctr"/>
            <a:r>
              <a:rPr lang="en-US" sz="1200" u="sng" dirty="0">
                <a:solidFill>
                  <a:schemeClr val="accent6">
                    <a:lumMod val="75000"/>
                  </a:schemeClr>
                </a:solidFill>
                <a:latin typeface="Endurance Pro Cond" panose="020B0602040504090203" pitchFamily="34" charset="0"/>
              </a:rPr>
              <a:t>UT System Administration</a:t>
            </a:r>
          </a:p>
          <a:p>
            <a:pPr algn="ctr"/>
            <a:r>
              <a:rPr lang="en-US" sz="1000" dirty="0">
                <a:solidFill>
                  <a:schemeClr val="bg2"/>
                </a:solidFill>
                <a:latin typeface="Endurance Pro Cond" panose="020B0602040504090203" pitchFamily="34" charset="0"/>
              </a:rPr>
              <a:t>Goods &amp; Services and Commodities </a:t>
            </a:r>
          </a:p>
          <a:p>
            <a:pPr algn="ctr"/>
            <a:r>
              <a:rPr lang="en-US" sz="1000" dirty="0">
                <a:solidFill>
                  <a:schemeClr val="bg2"/>
                </a:solidFill>
                <a:latin typeface="Endurance Pro Cond" panose="020B0602040504090203" pitchFamily="34" charset="0"/>
              </a:rPr>
              <a:t>OCP Major capital construction over $10M for </a:t>
            </a:r>
          </a:p>
          <a:p>
            <a:pPr algn="ctr"/>
            <a:r>
              <a:rPr lang="en-US" sz="1000" dirty="0">
                <a:solidFill>
                  <a:schemeClr val="bg2"/>
                </a:solidFill>
                <a:latin typeface="Endurance Pro Cond" panose="020B0602040504090203" pitchFamily="34" charset="0"/>
              </a:rPr>
              <a:t>UTEP, UTD, UTPB, UTT, UTRGV</a:t>
            </a:r>
          </a:p>
        </p:txBody>
      </p:sp>
      <p:sp>
        <p:nvSpPr>
          <p:cNvPr id="7" name="TextBox 6">
            <a:extLst>
              <a:ext uri="{FF2B5EF4-FFF2-40B4-BE49-F238E27FC236}">
                <a16:creationId xmlns:a16="http://schemas.microsoft.com/office/drawing/2014/main" id="{45A9D3A7-E6A4-4C1E-9975-31F4C7F256B9}"/>
              </a:ext>
            </a:extLst>
          </p:cNvPr>
          <p:cNvSpPr txBox="1"/>
          <p:nvPr/>
        </p:nvSpPr>
        <p:spPr>
          <a:xfrm>
            <a:off x="2552625" y="2671286"/>
            <a:ext cx="1854995" cy="738664"/>
          </a:xfrm>
          <a:prstGeom prst="rect">
            <a:avLst/>
          </a:prstGeom>
          <a:noFill/>
        </p:spPr>
        <p:txBody>
          <a:bodyPr wrap="none" rtlCol="0">
            <a:spAutoFit/>
          </a:bodyPr>
          <a:lstStyle/>
          <a:p>
            <a:pPr algn="ctr"/>
            <a:r>
              <a:rPr lang="en-US" sz="1200" u="sng" dirty="0">
                <a:solidFill>
                  <a:schemeClr val="accent6">
                    <a:lumMod val="75000"/>
                  </a:schemeClr>
                </a:solidFill>
                <a:latin typeface="Endurance Pro Cond" panose="020B0602040504090203" pitchFamily="34" charset="0"/>
              </a:rPr>
              <a:t>UT Austin</a:t>
            </a:r>
          </a:p>
          <a:p>
            <a:pPr algn="ctr"/>
            <a:r>
              <a:rPr lang="en-US" sz="1000" dirty="0">
                <a:solidFill>
                  <a:schemeClr val="bg2"/>
                </a:solidFill>
                <a:latin typeface="Endurance Pro Cond" panose="020B0602040504090203" pitchFamily="34" charset="0"/>
              </a:rPr>
              <a:t>Goods &amp; Services and Commodities</a:t>
            </a:r>
          </a:p>
          <a:p>
            <a:pPr algn="ctr"/>
            <a:r>
              <a:rPr lang="en-US" sz="1000" dirty="0">
                <a:solidFill>
                  <a:schemeClr val="bg2"/>
                </a:solidFill>
                <a:latin typeface="Endurance Pro Cond" panose="020B0602040504090203" pitchFamily="34" charset="0"/>
              </a:rPr>
              <a:t>Medical equipment and supplies</a:t>
            </a:r>
          </a:p>
          <a:p>
            <a:pPr algn="ctr"/>
            <a:r>
              <a:rPr lang="en-US" sz="1000" dirty="0">
                <a:solidFill>
                  <a:schemeClr val="bg2"/>
                </a:solidFill>
                <a:latin typeface="Endurance Pro Cond" panose="020B0602040504090203" pitchFamily="34" charset="0"/>
              </a:rPr>
              <a:t>All Campus construction  </a:t>
            </a:r>
          </a:p>
        </p:txBody>
      </p:sp>
      <p:sp>
        <p:nvSpPr>
          <p:cNvPr id="23" name="TextBox 22">
            <a:extLst>
              <a:ext uri="{FF2B5EF4-FFF2-40B4-BE49-F238E27FC236}">
                <a16:creationId xmlns:a16="http://schemas.microsoft.com/office/drawing/2014/main" id="{D7476E53-0E15-46C2-A6F1-1F6DD8A3F6F6}"/>
              </a:ext>
            </a:extLst>
          </p:cNvPr>
          <p:cNvSpPr txBox="1"/>
          <p:nvPr/>
        </p:nvSpPr>
        <p:spPr>
          <a:xfrm>
            <a:off x="2575649" y="3510975"/>
            <a:ext cx="1854995" cy="584775"/>
          </a:xfrm>
          <a:prstGeom prst="rect">
            <a:avLst/>
          </a:prstGeom>
          <a:noFill/>
        </p:spPr>
        <p:txBody>
          <a:bodyPr wrap="none" rtlCol="0">
            <a:spAutoFit/>
          </a:bodyPr>
          <a:lstStyle/>
          <a:p>
            <a:pPr algn="ctr"/>
            <a:r>
              <a:rPr lang="en-US" sz="1200" u="sng" dirty="0">
                <a:solidFill>
                  <a:schemeClr val="accent6">
                    <a:lumMod val="75000"/>
                  </a:schemeClr>
                </a:solidFill>
                <a:latin typeface="Endurance Pro Cond" panose="020B0602040504090203" pitchFamily="34" charset="0"/>
              </a:rPr>
              <a:t>UT Arlington</a:t>
            </a:r>
          </a:p>
          <a:p>
            <a:pPr algn="ctr"/>
            <a:r>
              <a:rPr lang="en-US" sz="1000" dirty="0">
                <a:solidFill>
                  <a:schemeClr val="bg2"/>
                </a:solidFill>
                <a:latin typeface="Endurance Pro Cond" panose="020B0602040504090203" pitchFamily="34" charset="0"/>
              </a:rPr>
              <a:t>Goods &amp; Services and Commodities</a:t>
            </a:r>
          </a:p>
          <a:p>
            <a:pPr algn="ctr"/>
            <a:r>
              <a:rPr lang="en-US" sz="1000" dirty="0">
                <a:solidFill>
                  <a:schemeClr val="bg2"/>
                </a:solidFill>
                <a:latin typeface="Endurance Pro Cond" panose="020B0602040504090203" pitchFamily="34" charset="0"/>
              </a:rPr>
              <a:t>All Campus construction </a:t>
            </a:r>
          </a:p>
        </p:txBody>
      </p:sp>
      <p:sp>
        <p:nvSpPr>
          <p:cNvPr id="24" name="TextBox 23">
            <a:extLst>
              <a:ext uri="{FF2B5EF4-FFF2-40B4-BE49-F238E27FC236}">
                <a16:creationId xmlns:a16="http://schemas.microsoft.com/office/drawing/2014/main" id="{CE8404BC-242D-4727-8B1A-A55AA9A4FD40}"/>
              </a:ext>
            </a:extLst>
          </p:cNvPr>
          <p:cNvSpPr txBox="1"/>
          <p:nvPr/>
        </p:nvSpPr>
        <p:spPr>
          <a:xfrm>
            <a:off x="446196" y="1910775"/>
            <a:ext cx="1854995" cy="584775"/>
          </a:xfrm>
          <a:prstGeom prst="rect">
            <a:avLst/>
          </a:prstGeom>
          <a:noFill/>
        </p:spPr>
        <p:txBody>
          <a:bodyPr wrap="none" rtlCol="0">
            <a:spAutoFit/>
          </a:bodyPr>
          <a:lstStyle/>
          <a:p>
            <a:pPr algn="ctr"/>
            <a:r>
              <a:rPr lang="en-US" sz="1200" u="sng" dirty="0">
                <a:solidFill>
                  <a:schemeClr val="accent6">
                    <a:lumMod val="75000"/>
                  </a:schemeClr>
                </a:solidFill>
                <a:latin typeface="Endurance Pro Cond" panose="020B0602040504090203" pitchFamily="34" charset="0"/>
              </a:rPr>
              <a:t>UT El Paso</a:t>
            </a:r>
          </a:p>
          <a:p>
            <a:pPr algn="ctr"/>
            <a:r>
              <a:rPr lang="en-US" sz="1000" dirty="0">
                <a:solidFill>
                  <a:schemeClr val="bg2"/>
                </a:solidFill>
                <a:latin typeface="Endurance Pro Cond" panose="020B0602040504090203" pitchFamily="34" charset="0"/>
              </a:rPr>
              <a:t>Goods &amp; Services and Commodities</a:t>
            </a:r>
          </a:p>
          <a:p>
            <a:pPr algn="ctr"/>
            <a:r>
              <a:rPr lang="en-US" sz="1000" dirty="0">
                <a:solidFill>
                  <a:schemeClr val="bg2"/>
                </a:solidFill>
                <a:latin typeface="Endurance Pro Cond" panose="020B0602040504090203" pitchFamily="34" charset="0"/>
              </a:rPr>
              <a:t>Campus construction </a:t>
            </a:r>
            <a:r>
              <a:rPr lang="en-US" sz="1000" b="1" u="sng" dirty="0">
                <a:solidFill>
                  <a:schemeClr val="bg2"/>
                </a:solidFill>
                <a:latin typeface="Endurance Pro Cond" panose="020B0602040504090203" pitchFamily="34" charset="0"/>
              </a:rPr>
              <a:t>under</a:t>
            </a:r>
            <a:r>
              <a:rPr lang="en-US" sz="1000" dirty="0">
                <a:solidFill>
                  <a:schemeClr val="bg2"/>
                </a:solidFill>
                <a:latin typeface="Endurance Pro Cond" panose="020B0602040504090203" pitchFamily="34" charset="0"/>
              </a:rPr>
              <a:t> $10M</a:t>
            </a:r>
          </a:p>
        </p:txBody>
      </p:sp>
      <p:sp>
        <p:nvSpPr>
          <p:cNvPr id="25" name="TextBox 24">
            <a:extLst>
              <a:ext uri="{FF2B5EF4-FFF2-40B4-BE49-F238E27FC236}">
                <a16:creationId xmlns:a16="http://schemas.microsoft.com/office/drawing/2014/main" id="{6F0F96F0-415D-4B94-865D-15805F4C46F6}"/>
              </a:ext>
            </a:extLst>
          </p:cNvPr>
          <p:cNvSpPr txBox="1"/>
          <p:nvPr/>
        </p:nvSpPr>
        <p:spPr>
          <a:xfrm>
            <a:off x="410476" y="2647951"/>
            <a:ext cx="1854995" cy="584775"/>
          </a:xfrm>
          <a:prstGeom prst="rect">
            <a:avLst/>
          </a:prstGeom>
          <a:noFill/>
        </p:spPr>
        <p:txBody>
          <a:bodyPr wrap="none" rtlCol="0">
            <a:spAutoFit/>
          </a:bodyPr>
          <a:lstStyle/>
          <a:p>
            <a:pPr algn="ctr"/>
            <a:r>
              <a:rPr lang="en-US" sz="1200" u="sng" dirty="0">
                <a:solidFill>
                  <a:schemeClr val="accent6">
                    <a:lumMod val="75000"/>
                  </a:schemeClr>
                </a:solidFill>
                <a:latin typeface="Endurance Pro Cond" panose="020B0602040504090203" pitchFamily="34" charset="0"/>
              </a:rPr>
              <a:t>UT Dallas</a:t>
            </a:r>
          </a:p>
          <a:p>
            <a:pPr algn="ctr"/>
            <a:r>
              <a:rPr lang="en-US" sz="1000" dirty="0">
                <a:solidFill>
                  <a:schemeClr val="bg2"/>
                </a:solidFill>
                <a:latin typeface="Endurance Pro Cond" panose="020B0602040504090203" pitchFamily="34" charset="0"/>
              </a:rPr>
              <a:t>Goods &amp; Services and Commodities</a:t>
            </a:r>
          </a:p>
          <a:p>
            <a:pPr algn="ctr"/>
            <a:r>
              <a:rPr lang="en-US" sz="1000" dirty="0">
                <a:solidFill>
                  <a:schemeClr val="bg2"/>
                </a:solidFill>
                <a:latin typeface="Endurance Pro Cond" panose="020B0602040504090203" pitchFamily="34" charset="0"/>
              </a:rPr>
              <a:t>Campus construction </a:t>
            </a:r>
            <a:r>
              <a:rPr lang="en-US" sz="1000" b="1" u="sng" dirty="0">
                <a:solidFill>
                  <a:schemeClr val="bg2"/>
                </a:solidFill>
                <a:latin typeface="Endurance Pro Cond" panose="020B0602040504090203" pitchFamily="34" charset="0"/>
              </a:rPr>
              <a:t>under</a:t>
            </a:r>
            <a:r>
              <a:rPr lang="en-US" sz="1000" dirty="0">
                <a:solidFill>
                  <a:schemeClr val="bg2"/>
                </a:solidFill>
                <a:latin typeface="Endurance Pro Cond" panose="020B0602040504090203" pitchFamily="34" charset="0"/>
              </a:rPr>
              <a:t> $10M</a:t>
            </a:r>
          </a:p>
        </p:txBody>
      </p:sp>
      <p:sp>
        <p:nvSpPr>
          <p:cNvPr id="26" name="TextBox 25">
            <a:extLst>
              <a:ext uri="{FF2B5EF4-FFF2-40B4-BE49-F238E27FC236}">
                <a16:creationId xmlns:a16="http://schemas.microsoft.com/office/drawing/2014/main" id="{667313F7-C996-4B97-B502-8307D9328E13}"/>
              </a:ext>
            </a:extLst>
          </p:cNvPr>
          <p:cNvSpPr txBox="1"/>
          <p:nvPr/>
        </p:nvSpPr>
        <p:spPr>
          <a:xfrm>
            <a:off x="4533525" y="1004203"/>
            <a:ext cx="1854995" cy="584775"/>
          </a:xfrm>
          <a:prstGeom prst="rect">
            <a:avLst/>
          </a:prstGeom>
          <a:noFill/>
        </p:spPr>
        <p:txBody>
          <a:bodyPr wrap="none" rtlCol="0">
            <a:spAutoFit/>
          </a:bodyPr>
          <a:lstStyle/>
          <a:p>
            <a:pPr algn="ctr"/>
            <a:r>
              <a:rPr lang="en-US" sz="1200" u="sng" dirty="0">
                <a:solidFill>
                  <a:schemeClr val="accent6">
                    <a:lumMod val="75000"/>
                  </a:schemeClr>
                </a:solidFill>
                <a:latin typeface="Endurance Pro Cond" panose="020B0602040504090203" pitchFamily="34" charset="0"/>
              </a:rPr>
              <a:t>UT San Antonio</a:t>
            </a:r>
          </a:p>
          <a:p>
            <a:pPr algn="ctr"/>
            <a:r>
              <a:rPr lang="en-US" sz="1000" dirty="0">
                <a:solidFill>
                  <a:schemeClr val="bg2"/>
                </a:solidFill>
                <a:latin typeface="Endurance Pro Cond" panose="020B0602040504090203" pitchFamily="34" charset="0"/>
              </a:rPr>
              <a:t>Goods &amp; Services and Commodities</a:t>
            </a:r>
          </a:p>
          <a:p>
            <a:pPr algn="ctr"/>
            <a:r>
              <a:rPr lang="en-US" sz="1000" dirty="0">
                <a:solidFill>
                  <a:schemeClr val="bg2"/>
                </a:solidFill>
                <a:latin typeface="Endurance Pro Cond" panose="020B0602040504090203" pitchFamily="34" charset="0"/>
              </a:rPr>
              <a:t>All Campus construction  </a:t>
            </a:r>
          </a:p>
        </p:txBody>
      </p:sp>
      <p:sp>
        <p:nvSpPr>
          <p:cNvPr id="27" name="TextBox 26">
            <a:extLst>
              <a:ext uri="{FF2B5EF4-FFF2-40B4-BE49-F238E27FC236}">
                <a16:creationId xmlns:a16="http://schemas.microsoft.com/office/drawing/2014/main" id="{5E65B7BC-CDB7-4B4C-B280-FAEAAB36B68B}"/>
              </a:ext>
            </a:extLst>
          </p:cNvPr>
          <p:cNvSpPr txBox="1"/>
          <p:nvPr/>
        </p:nvSpPr>
        <p:spPr>
          <a:xfrm>
            <a:off x="4551221" y="1885950"/>
            <a:ext cx="1854995" cy="738664"/>
          </a:xfrm>
          <a:prstGeom prst="rect">
            <a:avLst/>
          </a:prstGeom>
          <a:noFill/>
        </p:spPr>
        <p:txBody>
          <a:bodyPr wrap="none" rtlCol="0">
            <a:spAutoFit/>
          </a:bodyPr>
          <a:lstStyle/>
          <a:p>
            <a:pPr algn="ctr"/>
            <a:r>
              <a:rPr lang="en-US" sz="1200" u="sng" dirty="0">
                <a:solidFill>
                  <a:schemeClr val="accent6">
                    <a:lumMod val="75000"/>
                  </a:schemeClr>
                </a:solidFill>
                <a:latin typeface="Endurance Pro Cond" panose="020B0602040504090203" pitchFamily="34" charset="0"/>
              </a:rPr>
              <a:t>UT HSC- San Antonio</a:t>
            </a:r>
          </a:p>
          <a:p>
            <a:pPr algn="ctr"/>
            <a:r>
              <a:rPr lang="en-US" sz="1000" dirty="0">
                <a:solidFill>
                  <a:schemeClr val="bg2"/>
                </a:solidFill>
                <a:latin typeface="Endurance Pro Cond" panose="020B0602040504090203" pitchFamily="34" charset="0"/>
              </a:rPr>
              <a:t>Goods &amp; Services and Commodities</a:t>
            </a:r>
          </a:p>
          <a:p>
            <a:pPr algn="ctr"/>
            <a:r>
              <a:rPr lang="en-US" sz="1000" dirty="0">
                <a:solidFill>
                  <a:schemeClr val="bg2"/>
                </a:solidFill>
                <a:latin typeface="Endurance Pro Cond" panose="020B0602040504090203" pitchFamily="34" charset="0"/>
              </a:rPr>
              <a:t>Medical equipment and supplies</a:t>
            </a:r>
          </a:p>
          <a:p>
            <a:pPr algn="ctr"/>
            <a:r>
              <a:rPr lang="en-US" sz="1000" dirty="0">
                <a:solidFill>
                  <a:schemeClr val="bg2"/>
                </a:solidFill>
                <a:latin typeface="Endurance Pro Cond" panose="020B0602040504090203" pitchFamily="34" charset="0"/>
              </a:rPr>
              <a:t>All Campus construction </a:t>
            </a:r>
          </a:p>
        </p:txBody>
      </p:sp>
      <p:sp>
        <p:nvSpPr>
          <p:cNvPr id="28" name="TextBox 27">
            <a:extLst>
              <a:ext uri="{FF2B5EF4-FFF2-40B4-BE49-F238E27FC236}">
                <a16:creationId xmlns:a16="http://schemas.microsoft.com/office/drawing/2014/main" id="{86DE4808-1CA1-4F89-A329-2FE0AE748B40}"/>
              </a:ext>
            </a:extLst>
          </p:cNvPr>
          <p:cNvSpPr txBox="1"/>
          <p:nvPr/>
        </p:nvSpPr>
        <p:spPr>
          <a:xfrm>
            <a:off x="410476" y="3434775"/>
            <a:ext cx="1854995" cy="584775"/>
          </a:xfrm>
          <a:prstGeom prst="rect">
            <a:avLst/>
          </a:prstGeom>
          <a:noFill/>
        </p:spPr>
        <p:txBody>
          <a:bodyPr wrap="none" rtlCol="0">
            <a:spAutoFit/>
          </a:bodyPr>
          <a:lstStyle/>
          <a:p>
            <a:pPr algn="ctr"/>
            <a:r>
              <a:rPr lang="en-US" sz="1200" u="sng" dirty="0">
                <a:solidFill>
                  <a:schemeClr val="accent6">
                    <a:lumMod val="75000"/>
                  </a:schemeClr>
                </a:solidFill>
                <a:latin typeface="Endurance Pro Cond" panose="020B0602040504090203" pitchFamily="34" charset="0"/>
              </a:rPr>
              <a:t>UT Permian Basin</a:t>
            </a:r>
          </a:p>
          <a:p>
            <a:pPr algn="ctr"/>
            <a:r>
              <a:rPr lang="en-US" sz="1000" dirty="0">
                <a:solidFill>
                  <a:schemeClr val="bg2"/>
                </a:solidFill>
                <a:latin typeface="Endurance Pro Cond" panose="020B0602040504090203" pitchFamily="34" charset="0"/>
              </a:rPr>
              <a:t>Goods &amp; Services and Commodities</a:t>
            </a:r>
          </a:p>
          <a:p>
            <a:pPr algn="ctr"/>
            <a:r>
              <a:rPr lang="en-US" sz="1000" dirty="0">
                <a:solidFill>
                  <a:schemeClr val="bg2"/>
                </a:solidFill>
                <a:latin typeface="Endurance Pro Cond" panose="020B0602040504090203" pitchFamily="34" charset="0"/>
              </a:rPr>
              <a:t>Campus construction </a:t>
            </a:r>
            <a:r>
              <a:rPr lang="en-US" sz="1000" b="1" u="sng" dirty="0">
                <a:solidFill>
                  <a:schemeClr val="bg2"/>
                </a:solidFill>
                <a:latin typeface="Endurance Pro Cond" panose="020B0602040504090203" pitchFamily="34" charset="0"/>
              </a:rPr>
              <a:t>under</a:t>
            </a:r>
            <a:r>
              <a:rPr lang="en-US" sz="1000" dirty="0">
                <a:solidFill>
                  <a:schemeClr val="bg2"/>
                </a:solidFill>
                <a:latin typeface="Endurance Pro Cond" panose="020B0602040504090203" pitchFamily="34" charset="0"/>
              </a:rPr>
              <a:t> $10M</a:t>
            </a:r>
          </a:p>
        </p:txBody>
      </p:sp>
      <p:sp>
        <p:nvSpPr>
          <p:cNvPr id="29" name="TextBox 28">
            <a:extLst>
              <a:ext uri="{FF2B5EF4-FFF2-40B4-BE49-F238E27FC236}">
                <a16:creationId xmlns:a16="http://schemas.microsoft.com/office/drawing/2014/main" id="{AA96766B-B4A2-439D-9E64-02A6CDFD65CC}"/>
              </a:ext>
            </a:extLst>
          </p:cNvPr>
          <p:cNvSpPr txBox="1"/>
          <p:nvPr/>
        </p:nvSpPr>
        <p:spPr>
          <a:xfrm>
            <a:off x="4610100" y="2747486"/>
            <a:ext cx="1854995" cy="738664"/>
          </a:xfrm>
          <a:prstGeom prst="rect">
            <a:avLst/>
          </a:prstGeom>
          <a:noFill/>
        </p:spPr>
        <p:txBody>
          <a:bodyPr wrap="none" rtlCol="0">
            <a:spAutoFit/>
          </a:bodyPr>
          <a:lstStyle/>
          <a:p>
            <a:pPr algn="ctr"/>
            <a:r>
              <a:rPr lang="en-US" sz="1200" u="sng" dirty="0">
                <a:solidFill>
                  <a:schemeClr val="accent6">
                    <a:lumMod val="75000"/>
                  </a:schemeClr>
                </a:solidFill>
                <a:latin typeface="Endurance Pro Cond" panose="020B0602040504090203" pitchFamily="34" charset="0"/>
              </a:rPr>
              <a:t>UTMB-Galveston</a:t>
            </a:r>
          </a:p>
          <a:p>
            <a:pPr algn="ctr"/>
            <a:r>
              <a:rPr lang="en-US" sz="1000" dirty="0">
                <a:solidFill>
                  <a:schemeClr val="bg2"/>
                </a:solidFill>
                <a:latin typeface="Endurance Pro Cond" panose="020B0602040504090203" pitchFamily="34" charset="0"/>
              </a:rPr>
              <a:t>Goods &amp; Services and Commodities</a:t>
            </a:r>
          </a:p>
          <a:p>
            <a:pPr algn="ctr"/>
            <a:r>
              <a:rPr lang="en-US" sz="1000" dirty="0">
                <a:solidFill>
                  <a:schemeClr val="bg2"/>
                </a:solidFill>
                <a:latin typeface="Endurance Pro Cond" panose="020B0602040504090203" pitchFamily="34" charset="0"/>
              </a:rPr>
              <a:t>Medical equipment and supplies</a:t>
            </a:r>
          </a:p>
          <a:p>
            <a:pPr algn="ctr"/>
            <a:r>
              <a:rPr lang="en-US" sz="1000" dirty="0">
                <a:solidFill>
                  <a:schemeClr val="bg2"/>
                </a:solidFill>
                <a:latin typeface="Endurance Pro Cond" panose="020B0602040504090203" pitchFamily="34" charset="0"/>
              </a:rPr>
              <a:t>All Campus construction  </a:t>
            </a:r>
          </a:p>
        </p:txBody>
      </p:sp>
      <p:sp>
        <p:nvSpPr>
          <p:cNvPr id="30" name="TextBox 29">
            <a:extLst>
              <a:ext uri="{FF2B5EF4-FFF2-40B4-BE49-F238E27FC236}">
                <a16:creationId xmlns:a16="http://schemas.microsoft.com/office/drawing/2014/main" id="{0FC49801-EEBF-481E-91C0-C06828491FCC}"/>
              </a:ext>
            </a:extLst>
          </p:cNvPr>
          <p:cNvSpPr txBox="1"/>
          <p:nvPr/>
        </p:nvSpPr>
        <p:spPr>
          <a:xfrm>
            <a:off x="6705600" y="2724150"/>
            <a:ext cx="2033634" cy="738664"/>
          </a:xfrm>
          <a:prstGeom prst="rect">
            <a:avLst/>
          </a:prstGeom>
          <a:noFill/>
        </p:spPr>
        <p:txBody>
          <a:bodyPr wrap="none" rtlCol="0">
            <a:spAutoFit/>
          </a:bodyPr>
          <a:lstStyle/>
          <a:p>
            <a:pPr algn="ctr"/>
            <a:r>
              <a:rPr lang="en-US" sz="1200" u="sng" dirty="0">
                <a:solidFill>
                  <a:schemeClr val="accent6">
                    <a:lumMod val="75000"/>
                  </a:schemeClr>
                </a:solidFill>
                <a:latin typeface="Endurance Pro Cond" panose="020B0602040504090203" pitchFamily="34" charset="0"/>
              </a:rPr>
              <a:t>UT Southwestern Medical Center</a:t>
            </a:r>
          </a:p>
          <a:p>
            <a:pPr algn="ctr"/>
            <a:r>
              <a:rPr lang="en-US" sz="1000" dirty="0">
                <a:solidFill>
                  <a:schemeClr val="bg2"/>
                </a:solidFill>
                <a:latin typeface="Endurance Pro Cond" panose="020B0602040504090203" pitchFamily="34" charset="0"/>
              </a:rPr>
              <a:t>Goods &amp; Services and Commodities</a:t>
            </a:r>
          </a:p>
          <a:p>
            <a:pPr algn="ctr"/>
            <a:r>
              <a:rPr lang="en-US" sz="1000" dirty="0">
                <a:solidFill>
                  <a:schemeClr val="bg2"/>
                </a:solidFill>
                <a:latin typeface="Endurance Pro Cond" panose="020B0602040504090203" pitchFamily="34" charset="0"/>
              </a:rPr>
              <a:t>Medical equipment and supplies</a:t>
            </a:r>
          </a:p>
          <a:p>
            <a:pPr algn="ctr"/>
            <a:r>
              <a:rPr lang="en-US" sz="1000" dirty="0">
                <a:solidFill>
                  <a:schemeClr val="bg2"/>
                </a:solidFill>
                <a:latin typeface="Endurance Pro Cond" panose="020B0602040504090203" pitchFamily="34" charset="0"/>
              </a:rPr>
              <a:t>All Campus construction </a:t>
            </a:r>
          </a:p>
        </p:txBody>
      </p:sp>
      <p:sp>
        <p:nvSpPr>
          <p:cNvPr id="31" name="TextBox 30">
            <a:extLst>
              <a:ext uri="{FF2B5EF4-FFF2-40B4-BE49-F238E27FC236}">
                <a16:creationId xmlns:a16="http://schemas.microsoft.com/office/drawing/2014/main" id="{8A11610B-ADAF-4959-9722-B798573D0B50}"/>
              </a:ext>
            </a:extLst>
          </p:cNvPr>
          <p:cNvSpPr txBox="1"/>
          <p:nvPr/>
        </p:nvSpPr>
        <p:spPr>
          <a:xfrm>
            <a:off x="6705600" y="1885950"/>
            <a:ext cx="1974900" cy="738664"/>
          </a:xfrm>
          <a:prstGeom prst="rect">
            <a:avLst/>
          </a:prstGeom>
          <a:noFill/>
        </p:spPr>
        <p:txBody>
          <a:bodyPr wrap="none" rtlCol="0">
            <a:spAutoFit/>
          </a:bodyPr>
          <a:lstStyle/>
          <a:p>
            <a:pPr algn="ctr"/>
            <a:r>
              <a:rPr lang="en-US" sz="1200" u="sng" dirty="0">
                <a:solidFill>
                  <a:schemeClr val="accent6">
                    <a:lumMod val="75000"/>
                  </a:schemeClr>
                </a:solidFill>
                <a:latin typeface="Endurance Pro Cond" panose="020B0602040504090203" pitchFamily="34" charset="0"/>
              </a:rPr>
              <a:t>UT MD Anderson Cancer Center</a:t>
            </a:r>
          </a:p>
          <a:p>
            <a:pPr algn="ctr"/>
            <a:r>
              <a:rPr lang="en-US" sz="1000" dirty="0">
                <a:solidFill>
                  <a:schemeClr val="bg2"/>
                </a:solidFill>
                <a:latin typeface="Endurance Pro Cond" panose="020B0602040504090203" pitchFamily="34" charset="0"/>
              </a:rPr>
              <a:t>Goods &amp; Services and Commodities</a:t>
            </a:r>
          </a:p>
          <a:p>
            <a:pPr algn="ctr"/>
            <a:r>
              <a:rPr lang="en-US" sz="1000" dirty="0">
                <a:solidFill>
                  <a:schemeClr val="bg2"/>
                </a:solidFill>
                <a:latin typeface="Endurance Pro Cond" panose="020B0602040504090203" pitchFamily="34" charset="0"/>
              </a:rPr>
              <a:t>Medical equipment and supplies</a:t>
            </a:r>
          </a:p>
          <a:p>
            <a:pPr algn="ctr"/>
            <a:r>
              <a:rPr lang="en-US" sz="1000" dirty="0">
                <a:solidFill>
                  <a:schemeClr val="bg2"/>
                </a:solidFill>
                <a:latin typeface="Endurance Pro Cond" panose="020B0602040504090203" pitchFamily="34" charset="0"/>
              </a:rPr>
              <a:t>All Campus construction  </a:t>
            </a:r>
          </a:p>
        </p:txBody>
      </p:sp>
      <p:sp>
        <p:nvSpPr>
          <p:cNvPr id="32" name="TextBox 31">
            <a:extLst>
              <a:ext uri="{FF2B5EF4-FFF2-40B4-BE49-F238E27FC236}">
                <a16:creationId xmlns:a16="http://schemas.microsoft.com/office/drawing/2014/main" id="{3DB71875-E424-476A-BBA4-A7B62AD877BA}"/>
              </a:ext>
            </a:extLst>
          </p:cNvPr>
          <p:cNvSpPr txBox="1"/>
          <p:nvPr/>
        </p:nvSpPr>
        <p:spPr>
          <a:xfrm>
            <a:off x="6663063" y="969398"/>
            <a:ext cx="1854995" cy="738664"/>
          </a:xfrm>
          <a:prstGeom prst="rect">
            <a:avLst/>
          </a:prstGeom>
          <a:noFill/>
        </p:spPr>
        <p:txBody>
          <a:bodyPr wrap="none" rtlCol="0">
            <a:spAutoFit/>
          </a:bodyPr>
          <a:lstStyle/>
          <a:p>
            <a:pPr algn="ctr"/>
            <a:r>
              <a:rPr lang="en-US" sz="1200" u="sng" dirty="0">
                <a:solidFill>
                  <a:schemeClr val="accent6">
                    <a:lumMod val="75000"/>
                  </a:schemeClr>
                </a:solidFill>
                <a:latin typeface="Endurance Pro Cond" panose="020B0602040504090203" pitchFamily="34" charset="0"/>
              </a:rPr>
              <a:t>UT HSC-Houston</a:t>
            </a:r>
          </a:p>
          <a:p>
            <a:pPr algn="ctr"/>
            <a:r>
              <a:rPr lang="en-US" sz="1000" dirty="0">
                <a:solidFill>
                  <a:schemeClr val="bg2"/>
                </a:solidFill>
                <a:latin typeface="Endurance Pro Cond" panose="020B0602040504090203" pitchFamily="34" charset="0"/>
              </a:rPr>
              <a:t>Goods &amp; Services and Commodities</a:t>
            </a:r>
          </a:p>
          <a:p>
            <a:pPr algn="ctr"/>
            <a:r>
              <a:rPr lang="en-US" sz="1000" dirty="0">
                <a:solidFill>
                  <a:schemeClr val="bg2"/>
                </a:solidFill>
                <a:latin typeface="Endurance Pro Cond" panose="020B0602040504090203" pitchFamily="34" charset="0"/>
              </a:rPr>
              <a:t>Medical equipment and supplies</a:t>
            </a:r>
          </a:p>
          <a:p>
            <a:pPr algn="ctr"/>
            <a:r>
              <a:rPr lang="en-US" sz="1000" dirty="0">
                <a:solidFill>
                  <a:schemeClr val="bg2"/>
                </a:solidFill>
                <a:latin typeface="Endurance Pro Cond" panose="020B0602040504090203" pitchFamily="34" charset="0"/>
              </a:rPr>
              <a:t>All Campus construction  </a:t>
            </a:r>
          </a:p>
        </p:txBody>
      </p:sp>
      <p:sp>
        <p:nvSpPr>
          <p:cNvPr id="33" name="TextBox 32">
            <a:extLst>
              <a:ext uri="{FF2B5EF4-FFF2-40B4-BE49-F238E27FC236}">
                <a16:creationId xmlns:a16="http://schemas.microsoft.com/office/drawing/2014/main" id="{B79638AB-0B47-45B1-B2A3-EA09A55DF169}"/>
              </a:ext>
            </a:extLst>
          </p:cNvPr>
          <p:cNvSpPr txBox="1"/>
          <p:nvPr/>
        </p:nvSpPr>
        <p:spPr>
          <a:xfrm>
            <a:off x="2569118" y="969398"/>
            <a:ext cx="1854995" cy="738664"/>
          </a:xfrm>
          <a:prstGeom prst="rect">
            <a:avLst/>
          </a:prstGeom>
          <a:noFill/>
        </p:spPr>
        <p:txBody>
          <a:bodyPr wrap="none" rtlCol="0">
            <a:spAutoFit/>
          </a:bodyPr>
          <a:lstStyle/>
          <a:p>
            <a:pPr algn="ctr"/>
            <a:r>
              <a:rPr lang="en-US" sz="1200" u="sng" dirty="0">
                <a:solidFill>
                  <a:schemeClr val="accent6">
                    <a:lumMod val="75000"/>
                  </a:schemeClr>
                </a:solidFill>
                <a:latin typeface="Endurance Pro Cond" panose="020B0602040504090203" pitchFamily="34" charset="0"/>
              </a:rPr>
              <a:t>UT Tyler</a:t>
            </a:r>
          </a:p>
          <a:p>
            <a:pPr algn="ctr"/>
            <a:r>
              <a:rPr lang="en-US" sz="1000" dirty="0">
                <a:solidFill>
                  <a:schemeClr val="bg2"/>
                </a:solidFill>
                <a:latin typeface="Endurance Pro Cond" panose="020B0602040504090203" pitchFamily="34" charset="0"/>
              </a:rPr>
              <a:t>Goods &amp; Services and Commodities</a:t>
            </a:r>
          </a:p>
          <a:p>
            <a:pPr algn="ctr"/>
            <a:r>
              <a:rPr lang="en-US" sz="1000" dirty="0">
                <a:solidFill>
                  <a:schemeClr val="bg2"/>
                </a:solidFill>
                <a:latin typeface="Endurance Pro Cond" panose="020B0602040504090203" pitchFamily="34" charset="0"/>
              </a:rPr>
              <a:t>Medical equipment and supplies</a:t>
            </a:r>
          </a:p>
          <a:p>
            <a:pPr algn="ctr"/>
            <a:r>
              <a:rPr lang="en-US" sz="1000" dirty="0">
                <a:solidFill>
                  <a:schemeClr val="bg2"/>
                </a:solidFill>
                <a:latin typeface="Endurance Pro Cond" panose="020B0602040504090203" pitchFamily="34" charset="0"/>
              </a:rPr>
              <a:t>Campus construction </a:t>
            </a:r>
            <a:r>
              <a:rPr lang="en-US" sz="1000" b="1" u="sng" dirty="0">
                <a:solidFill>
                  <a:schemeClr val="bg2"/>
                </a:solidFill>
                <a:latin typeface="Endurance Pro Cond" panose="020B0602040504090203" pitchFamily="34" charset="0"/>
              </a:rPr>
              <a:t>under</a:t>
            </a:r>
            <a:r>
              <a:rPr lang="en-US" sz="1000" dirty="0">
                <a:solidFill>
                  <a:schemeClr val="bg2"/>
                </a:solidFill>
                <a:latin typeface="Endurance Pro Cond" panose="020B0602040504090203" pitchFamily="34" charset="0"/>
              </a:rPr>
              <a:t> $10M</a:t>
            </a:r>
          </a:p>
        </p:txBody>
      </p:sp>
      <p:sp>
        <p:nvSpPr>
          <p:cNvPr id="34" name="TextBox 33">
            <a:extLst>
              <a:ext uri="{FF2B5EF4-FFF2-40B4-BE49-F238E27FC236}">
                <a16:creationId xmlns:a16="http://schemas.microsoft.com/office/drawing/2014/main" id="{9867EA82-31AA-48AF-A29D-F3C2E3242BE6}"/>
              </a:ext>
            </a:extLst>
          </p:cNvPr>
          <p:cNvSpPr txBox="1"/>
          <p:nvPr/>
        </p:nvSpPr>
        <p:spPr>
          <a:xfrm>
            <a:off x="2531921" y="1834575"/>
            <a:ext cx="1854995" cy="738664"/>
          </a:xfrm>
          <a:prstGeom prst="rect">
            <a:avLst/>
          </a:prstGeom>
          <a:noFill/>
        </p:spPr>
        <p:txBody>
          <a:bodyPr wrap="none" rtlCol="0">
            <a:spAutoFit/>
          </a:bodyPr>
          <a:lstStyle/>
          <a:p>
            <a:pPr algn="ctr"/>
            <a:r>
              <a:rPr lang="en-US" sz="1200" u="sng" dirty="0">
                <a:solidFill>
                  <a:schemeClr val="accent6">
                    <a:lumMod val="75000"/>
                  </a:schemeClr>
                </a:solidFill>
                <a:latin typeface="Endurance Pro Cond" panose="020B0602040504090203" pitchFamily="34" charset="0"/>
              </a:rPr>
              <a:t>UT Rio Grande Valley</a:t>
            </a:r>
          </a:p>
          <a:p>
            <a:pPr algn="ctr"/>
            <a:r>
              <a:rPr lang="en-US" sz="1000" dirty="0">
                <a:solidFill>
                  <a:schemeClr val="bg2"/>
                </a:solidFill>
                <a:latin typeface="Endurance Pro Cond" panose="020B0602040504090203" pitchFamily="34" charset="0"/>
              </a:rPr>
              <a:t>Goods &amp; Services and Commodities</a:t>
            </a:r>
          </a:p>
          <a:p>
            <a:pPr algn="ctr"/>
            <a:r>
              <a:rPr lang="en-US" sz="1000" dirty="0">
                <a:solidFill>
                  <a:schemeClr val="bg2"/>
                </a:solidFill>
                <a:latin typeface="Endurance Pro Cond" panose="020B0602040504090203" pitchFamily="34" charset="0"/>
              </a:rPr>
              <a:t>Medical equipment and supplies</a:t>
            </a:r>
          </a:p>
          <a:p>
            <a:pPr algn="ctr"/>
            <a:r>
              <a:rPr lang="en-US" sz="1000" dirty="0">
                <a:solidFill>
                  <a:schemeClr val="bg2"/>
                </a:solidFill>
                <a:latin typeface="Endurance Pro Cond" panose="020B0602040504090203" pitchFamily="34" charset="0"/>
              </a:rPr>
              <a:t>Campus construction </a:t>
            </a:r>
            <a:r>
              <a:rPr lang="en-US" sz="1000" b="1" u="sng" dirty="0">
                <a:solidFill>
                  <a:schemeClr val="bg2"/>
                </a:solidFill>
                <a:latin typeface="Endurance Pro Cond" panose="020B0602040504090203" pitchFamily="34" charset="0"/>
              </a:rPr>
              <a:t>under</a:t>
            </a:r>
            <a:r>
              <a:rPr lang="en-US" sz="1000" dirty="0">
                <a:solidFill>
                  <a:schemeClr val="bg2"/>
                </a:solidFill>
                <a:latin typeface="Endurance Pro Cond" panose="020B0602040504090203" pitchFamily="34" charset="0"/>
              </a:rPr>
              <a:t> $10M</a:t>
            </a:r>
          </a:p>
        </p:txBody>
      </p:sp>
    </p:spTree>
    <p:extLst>
      <p:ext uri="{BB962C8B-B14F-4D97-AF65-F5344CB8AC3E}">
        <p14:creationId xmlns:p14="http://schemas.microsoft.com/office/powerpoint/2010/main" val="27572383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10D459F-EFCA-4593-B2C9-AFB696BB7040}"/>
              </a:ext>
            </a:extLst>
          </p:cNvPr>
          <p:cNvSpPr>
            <a:spLocks noGrp="1"/>
          </p:cNvSpPr>
          <p:nvPr>
            <p:ph type="sldNum" sz="quarter" idx="12"/>
          </p:nvPr>
        </p:nvSpPr>
        <p:spPr/>
        <p:txBody>
          <a:bodyPr/>
          <a:lstStyle/>
          <a:p>
            <a:fld id="{A7EE2453-3BC3-4CDC-BBD4-144194DC3BDD}" type="slidenum">
              <a:rPr lang="en-US" smtClean="0"/>
              <a:pPr/>
              <a:t>5</a:t>
            </a:fld>
            <a:endParaRPr lang="en-US" dirty="0"/>
          </a:p>
        </p:txBody>
      </p:sp>
      <p:sp>
        <p:nvSpPr>
          <p:cNvPr id="3" name="Title 1">
            <a:extLst>
              <a:ext uri="{FF2B5EF4-FFF2-40B4-BE49-F238E27FC236}">
                <a16:creationId xmlns:a16="http://schemas.microsoft.com/office/drawing/2014/main" id="{6632FF5B-4959-4DA3-BD20-4BBA921E9545}"/>
              </a:ext>
            </a:extLst>
          </p:cNvPr>
          <p:cNvSpPr txBox="1">
            <a:spLocks/>
          </p:cNvSpPr>
          <p:nvPr/>
        </p:nvSpPr>
        <p:spPr>
          <a:xfrm>
            <a:off x="0" y="134684"/>
            <a:ext cx="9144000" cy="533400"/>
          </a:xfrm>
          <a:prstGeom prst="rect">
            <a:avLst/>
          </a:prstGeom>
        </p:spPr>
        <p:txBody>
          <a:bodyPr>
            <a:normAutofit/>
          </a:bodyPr>
          <a:lstStyle>
            <a:lvl1pPr algn="l" defTabSz="914400" rtl="0" eaLnBrk="1" latinLnBrk="0" hangingPunct="1">
              <a:lnSpc>
                <a:spcPts val="3200"/>
              </a:lnSpc>
              <a:spcBef>
                <a:spcPct val="0"/>
              </a:spcBef>
              <a:buNone/>
              <a:defRPr sz="3200" kern="1200">
                <a:solidFill>
                  <a:schemeClr val="tx2"/>
                </a:solidFill>
                <a:latin typeface="Arial" pitchFamily="34" charset="0"/>
                <a:ea typeface="+mj-ea"/>
                <a:cs typeface="Arial" pitchFamily="34" charset="0"/>
              </a:defRPr>
            </a:lvl1pPr>
          </a:lstStyle>
          <a:p>
            <a:pPr algn="ctr"/>
            <a:r>
              <a:rPr lang="en-US" sz="2000" dirty="0">
                <a:latin typeface="Endurance Pro Cond Semi Bold" panose="020B0702040504090203" pitchFamily="34" charset="0"/>
              </a:rPr>
              <a:t>UT System Campus HUB Offices</a:t>
            </a:r>
          </a:p>
        </p:txBody>
      </p:sp>
      <p:sp>
        <p:nvSpPr>
          <p:cNvPr id="4" name="TextBox 3">
            <a:extLst>
              <a:ext uri="{FF2B5EF4-FFF2-40B4-BE49-F238E27FC236}">
                <a16:creationId xmlns:a16="http://schemas.microsoft.com/office/drawing/2014/main" id="{4FF43B4A-D0A0-40F3-817D-458D0F5E39A4}"/>
              </a:ext>
            </a:extLst>
          </p:cNvPr>
          <p:cNvSpPr txBox="1"/>
          <p:nvPr/>
        </p:nvSpPr>
        <p:spPr>
          <a:xfrm>
            <a:off x="9525" y="668084"/>
            <a:ext cx="9144000" cy="646331"/>
          </a:xfrm>
          <a:prstGeom prst="rect">
            <a:avLst/>
          </a:prstGeom>
          <a:noFill/>
        </p:spPr>
        <p:txBody>
          <a:bodyPr wrap="square" rtlCol="0">
            <a:spAutoFit/>
          </a:bodyPr>
          <a:lstStyle/>
          <a:p>
            <a:pPr algn="ctr"/>
            <a:r>
              <a:rPr lang="en-US" dirty="0">
                <a:solidFill>
                  <a:schemeClr val="tx2"/>
                </a:solidFill>
                <a:latin typeface="Endurance Pro Cond" panose="020B0602040504090203" pitchFamily="34" charset="0"/>
              </a:rPr>
              <a:t>Goods, Services, Commodities, Medical Supplies and Equipment (if Applicable) </a:t>
            </a:r>
          </a:p>
          <a:p>
            <a:pPr algn="ctr"/>
            <a:r>
              <a:rPr lang="en-US" dirty="0">
                <a:solidFill>
                  <a:schemeClr val="tx2"/>
                </a:solidFill>
                <a:latin typeface="Endurance Pro Cond" panose="020B0602040504090203" pitchFamily="34" charset="0"/>
              </a:rPr>
              <a:t>Campus Construction projects </a:t>
            </a:r>
            <a:r>
              <a:rPr lang="en-US" b="1" u="sng" dirty="0">
                <a:solidFill>
                  <a:schemeClr val="accent6">
                    <a:lumMod val="75000"/>
                  </a:schemeClr>
                </a:solidFill>
                <a:latin typeface="Endurance Pro Cond" panose="020B0602040504090203" pitchFamily="34" charset="0"/>
              </a:rPr>
              <a:t>under</a:t>
            </a:r>
            <a:r>
              <a:rPr lang="en-US" dirty="0">
                <a:latin typeface="Endurance Pro Cond" panose="020B0602040504090203" pitchFamily="34" charset="0"/>
              </a:rPr>
              <a:t> </a:t>
            </a:r>
            <a:r>
              <a:rPr lang="en-US" dirty="0">
                <a:solidFill>
                  <a:schemeClr val="tx2"/>
                </a:solidFill>
                <a:latin typeface="Endurance Pro Cond" panose="020B0602040504090203" pitchFamily="34" charset="0"/>
              </a:rPr>
              <a:t>$10M</a:t>
            </a:r>
          </a:p>
        </p:txBody>
      </p:sp>
      <p:sp>
        <p:nvSpPr>
          <p:cNvPr id="5" name="TextBox 4">
            <a:extLst>
              <a:ext uri="{FF2B5EF4-FFF2-40B4-BE49-F238E27FC236}">
                <a16:creationId xmlns:a16="http://schemas.microsoft.com/office/drawing/2014/main" id="{E3B599A7-6632-4ADB-B333-2F6A1552340F}"/>
              </a:ext>
            </a:extLst>
          </p:cNvPr>
          <p:cNvSpPr txBox="1"/>
          <p:nvPr/>
        </p:nvSpPr>
        <p:spPr>
          <a:xfrm>
            <a:off x="457200" y="1538228"/>
            <a:ext cx="2675348" cy="2831544"/>
          </a:xfrm>
          <a:prstGeom prst="rect">
            <a:avLst/>
          </a:prstGeom>
          <a:noFill/>
        </p:spPr>
        <p:txBody>
          <a:bodyPr wrap="none" rtlCol="0">
            <a:spAutoFit/>
          </a:bodyPr>
          <a:lstStyle/>
          <a:p>
            <a:r>
              <a:rPr lang="en-US" dirty="0">
                <a:solidFill>
                  <a:schemeClr val="tx2"/>
                </a:solidFill>
                <a:latin typeface="Endurance Pro Cond Semi Bold" panose="020B0702040504090203" pitchFamily="34" charset="0"/>
              </a:rPr>
              <a:t>UT El Paso</a:t>
            </a:r>
          </a:p>
          <a:p>
            <a:r>
              <a:rPr lang="en-US" dirty="0">
                <a:solidFill>
                  <a:schemeClr val="tx2"/>
                </a:solidFill>
                <a:latin typeface="Endurance Pro Cond" panose="020B0602040504090203" pitchFamily="34" charset="0"/>
              </a:rPr>
              <a:t>Benjamin Alvarez</a:t>
            </a:r>
          </a:p>
          <a:p>
            <a:r>
              <a:rPr lang="en-US" dirty="0">
                <a:solidFill>
                  <a:schemeClr val="tx2"/>
                </a:solidFill>
                <a:latin typeface="Endurance Pro Cond" panose="020B0602040504090203" pitchFamily="34" charset="0"/>
              </a:rPr>
              <a:t>915-747-5601</a:t>
            </a:r>
          </a:p>
          <a:p>
            <a:r>
              <a:rPr lang="en-US" dirty="0">
                <a:solidFill>
                  <a:schemeClr val="accent6">
                    <a:lumMod val="75000"/>
                  </a:schemeClr>
                </a:solidFill>
                <a:latin typeface="Endurance Pro Cond" panose="020B0602040504090203" pitchFamily="34" charset="0"/>
                <a:hlinkClick r:id="rId2">
                  <a:extLst>
                    <a:ext uri="{A12FA001-AC4F-418D-AE19-62706E023703}">
                      <ahyp:hlinkClr xmlns:ahyp="http://schemas.microsoft.com/office/drawing/2018/hyperlinkcolor" val="tx"/>
                    </a:ext>
                  </a:extLst>
                </a:hlinkClick>
              </a:rPr>
              <a:t>baalvarez@utep.edu</a:t>
            </a:r>
            <a:endParaRPr lang="en-US" dirty="0">
              <a:solidFill>
                <a:schemeClr val="accent6">
                  <a:lumMod val="75000"/>
                </a:schemeClr>
              </a:solidFill>
              <a:latin typeface="Endurance Pro Cond" panose="020B0602040504090203" pitchFamily="34" charset="0"/>
            </a:endParaRPr>
          </a:p>
          <a:p>
            <a:endParaRPr lang="en-US" dirty="0">
              <a:latin typeface="Endurance Pro Cond" panose="020B0602040504090203" pitchFamily="34" charset="0"/>
            </a:endParaRPr>
          </a:p>
          <a:p>
            <a:r>
              <a:rPr lang="en-US" dirty="0">
                <a:solidFill>
                  <a:schemeClr val="tx2"/>
                </a:solidFill>
                <a:latin typeface="Endurance Pro Cond Semi Bold" panose="020B0702040504090203" pitchFamily="34" charset="0"/>
              </a:rPr>
              <a:t>UT Dallas</a:t>
            </a:r>
          </a:p>
          <a:p>
            <a:r>
              <a:rPr lang="en-US" dirty="0">
                <a:solidFill>
                  <a:schemeClr val="tx2"/>
                </a:solidFill>
                <a:latin typeface="Endurance Pro Cond" panose="020B0602040504090203" pitchFamily="34" charset="0"/>
              </a:rPr>
              <a:t>Reginald Cleveland</a:t>
            </a:r>
          </a:p>
          <a:p>
            <a:r>
              <a:rPr lang="en-US" dirty="0">
                <a:solidFill>
                  <a:schemeClr val="tx2"/>
                </a:solidFill>
                <a:latin typeface="Endurance Pro Cond" panose="020B0602040504090203" pitchFamily="34" charset="0"/>
              </a:rPr>
              <a:t>972-883-4850</a:t>
            </a:r>
          </a:p>
          <a:p>
            <a:r>
              <a:rPr lang="en-US" sz="1600" u="sng" dirty="0">
                <a:solidFill>
                  <a:schemeClr val="accent6">
                    <a:lumMod val="75000"/>
                  </a:schemeClr>
                </a:solidFill>
                <a:latin typeface="Endurance Pro Cond" panose="020B0602040504090203" pitchFamily="34" charset="0"/>
              </a:rPr>
              <a:t>Reginald.Cleveland@utdallas.edu</a:t>
            </a:r>
            <a:endParaRPr lang="en-US" sz="1600" u="sng" dirty="0">
              <a:latin typeface="Endurance Pro Cond" panose="020B0602040504090203" pitchFamily="34" charset="0"/>
            </a:endParaRPr>
          </a:p>
          <a:p>
            <a:endParaRPr lang="en-US" dirty="0"/>
          </a:p>
        </p:txBody>
      </p:sp>
      <p:sp>
        <p:nvSpPr>
          <p:cNvPr id="6" name="TextBox 5">
            <a:extLst>
              <a:ext uri="{FF2B5EF4-FFF2-40B4-BE49-F238E27FC236}">
                <a16:creationId xmlns:a16="http://schemas.microsoft.com/office/drawing/2014/main" id="{FF9A278C-2171-4C85-BA8C-034AB350D8E6}"/>
              </a:ext>
            </a:extLst>
          </p:cNvPr>
          <p:cNvSpPr txBox="1"/>
          <p:nvPr/>
        </p:nvSpPr>
        <p:spPr>
          <a:xfrm>
            <a:off x="3460317" y="1538228"/>
            <a:ext cx="2254143" cy="2862322"/>
          </a:xfrm>
          <a:prstGeom prst="rect">
            <a:avLst/>
          </a:prstGeom>
          <a:noFill/>
        </p:spPr>
        <p:txBody>
          <a:bodyPr wrap="none" rtlCol="0">
            <a:spAutoFit/>
          </a:bodyPr>
          <a:lstStyle/>
          <a:p>
            <a:r>
              <a:rPr lang="en-US" dirty="0">
                <a:solidFill>
                  <a:schemeClr val="tx2"/>
                </a:solidFill>
                <a:latin typeface="Endurance Pro Cond Semi Bold" panose="020B0702040504090203" pitchFamily="34" charset="0"/>
              </a:rPr>
              <a:t>UT Permian Basin</a:t>
            </a:r>
          </a:p>
          <a:p>
            <a:r>
              <a:rPr lang="en-US" dirty="0">
                <a:solidFill>
                  <a:schemeClr val="tx2"/>
                </a:solidFill>
                <a:latin typeface="Endurance Pro Cond" panose="020B0602040504090203" pitchFamily="34" charset="0"/>
              </a:rPr>
              <a:t>Diana Rodriguez</a:t>
            </a:r>
          </a:p>
          <a:p>
            <a:r>
              <a:rPr lang="en-US" dirty="0">
                <a:solidFill>
                  <a:schemeClr val="tx2"/>
                </a:solidFill>
                <a:latin typeface="Endurance Pro Cond" panose="020B0602040504090203" pitchFamily="34" charset="0"/>
              </a:rPr>
              <a:t>432-552-2792</a:t>
            </a:r>
          </a:p>
          <a:p>
            <a:r>
              <a:rPr lang="en-US" dirty="0">
                <a:solidFill>
                  <a:schemeClr val="accent6">
                    <a:lumMod val="75000"/>
                  </a:schemeClr>
                </a:solidFill>
                <a:latin typeface="Endurance Pro Cond" panose="020B0602040504090203" pitchFamily="34" charset="0"/>
                <a:hlinkClick r:id="rId3">
                  <a:extLst>
                    <a:ext uri="{A12FA001-AC4F-418D-AE19-62706E023703}">
                      <ahyp:hlinkClr xmlns:ahyp="http://schemas.microsoft.com/office/drawing/2018/hyperlinkcolor" val="tx"/>
                    </a:ext>
                  </a:extLst>
                </a:hlinkClick>
              </a:rPr>
              <a:t>rodriguez_d@utpb.edu</a:t>
            </a:r>
            <a:endParaRPr lang="en-US" dirty="0">
              <a:solidFill>
                <a:schemeClr val="accent6">
                  <a:lumMod val="75000"/>
                </a:schemeClr>
              </a:solidFill>
              <a:latin typeface="Endurance Pro Cond" panose="020B0602040504090203" pitchFamily="34" charset="0"/>
            </a:endParaRPr>
          </a:p>
          <a:p>
            <a:endParaRPr lang="en-US" dirty="0"/>
          </a:p>
          <a:p>
            <a:r>
              <a:rPr lang="en-US" dirty="0">
                <a:solidFill>
                  <a:schemeClr val="tx2"/>
                </a:solidFill>
                <a:latin typeface="Endurance Pro Cond Semi Bold" panose="020B0702040504090203" pitchFamily="34" charset="0"/>
              </a:rPr>
              <a:t>UT Tyler-Health</a:t>
            </a:r>
          </a:p>
          <a:p>
            <a:r>
              <a:rPr lang="en-US" dirty="0">
                <a:solidFill>
                  <a:schemeClr val="tx2"/>
                </a:solidFill>
                <a:latin typeface="Endurance Pro Cond" panose="020B0602040504090203" pitchFamily="34" charset="0"/>
              </a:rPr>
              <a:t>Crystal Smith</a:t>
            </a:r>
          </a:p>
          <a:p>
            <a:r>
              <a:rPr lang="en-US" dirty="0">
                <a:solidFill>
                  <a:schemeClr val="tx2"/>
                </a:solidFill>
                <a:latin typeface="Endurance Pro Cond" panose="020B0602040504090203" pitchFamily="34" charset="0"/>
              </a:rPr>
              <a:t>903-877-7718</a:t>
            </a:r>
          </a:p>
          <a:p>
            <a:r>
              <a:rPr lang="en-US" u="sng" dirty="0">
                <a:solidFill>
                  <a:schemeClr val="accent6">
                    <a:lumMod val="75000"/>
                  </a:schemeClr>
                </a:solidFill>
                <a:latin typeface="Endurance Pro Cond" panose="020B0602040504090203" pitchFamily="34" charset="0"/>
                <a:hlinkClick r:id="rId4">
                  <a:extLst>
                    <a:ext uri="{A12FA001-AC4F-418D-AE19-62706E023703}">
                      <ahyp:hlinkClr xmlns:ahyp="http://schemas.microsoft.com/office/drawing/2018/hyperlinkcolor" val="tx"/>
                    </a:ext>
                  </a:extLst>
                </a:hlinkClick>
              </a:rPr>
              <a:t>crystal.smith@uthct.edu</a:t>
            </a:r>
            <a:r>
              <a:rPr lang="en-US" u="sng" dirty="0">
                <a:solidFill>
                  <a:schemeClr val="accent6">
                    <a:lumMod val="75000"/>
                  </a:schemeClr>
                </a:solidFill>
                <a:latin typeface="Endurance Pro Cond" panose="020B0602040504090203" pitchFamily="34" charset="0"/>
              </a:rPr>
              <a:t> </a:t>
            </a:r>
          </a:p>
          <a:p>
            <a:endParaRPr lang="en-US" dirty="0"/>
          </a:p>
        </p:txBody>
      </p:sp>
      <p:sp>
        <p:nvSpPr>
          <p:cNvPr id="7" name="TextBox 6">
            <a:extLst>
              <a:ext uri="{FF2B5EF4-FFF2-40B4-BE49-F238E27FC236}">
                <a16:creationId xmlns:a16="http://schemas.microsoft.com/office/drawing/2014/main" id="{B97C6B51-0AC3-4C8F-9B90-104F6075B6E0}"/>
              </a:ext>
            </a:extLst>
          </p:cNvPr>
          <p:cNvSpPr txBox="1"/>
          <p:nvPr/>
        </p:nvSpPr>
        <p:spPr>
          <a:xfrm>
            <a:off x="6042229" y="1538228"/>
            <a:ext cx="2177776" cy="2585323"/>
          </a:xfrm>
          <a:prstGeom prst="rect">
            <a:avLst/>
          </a:prstGeom>
          <a:noFill/>
        </p:spPr>
        <p:txBody>
          <a:bodyPr wrap="none" rtlCol="0">
            <a:spAutoFit/>
          </a:bodyPr>
          <a:lstStyle/>
          <a:p>
            <a:r>
              <a:rPr lang="en-US" dirty="0">
                <a:solidFill>
                  <a:schemeClr val="tx2"/>
                </a:solidFill>
                <a:latin typeface="Endurance Pro Cond Semi Bold" panose="020B0702040504090203" pitchFamily="34" charset="0"/>
              </a:rPr>
              <a:t>UT Tyler-Academic</a:t>
            </a:r>
          </a:p>
          <a:p>
            <a:r>
              <a:rPr lang="en-US" dirty="0">
                <a:solidFill>
                  <a:schemeClr val="tx2"/>
                </a:solidFill>
                <a:latin typeface="Endurance Pro Cond" panose="020B0602040504090203" pitchFamily="34" charset="0"/>
              </a:rPr>
              <a:t>Paul Fitts</a:t>
            </a:r>
          </a:p>
          <a:p>
            <a:r>
              <a:rPr lang="en-US" dirty="0">
                <a:solidFill>
                  <a:schemeClr val="tx2"/>
                </a:solidFill>
                <a:latin typeface="Endurance Pro Cond" panose="020B0602040504090203" pitchFamily="34" charset="0"/>
              </a:rPr>
              <a:t>903-566-7461</a:t>
            </a:r>
          </a:p>
          <a:p>
            <a:r>
              <a:rPr lang="en-US" u="sng" dirty="0">
                <a:solidFill>
                  <a:schemeClr val="accent6">
                    <a:lumMod val="75000"/>
                  </a:schemeClr>
                </a:solidFill>
                <a:latin typeface="Endurance Pro Cond" panose="020B0602040504090203" pitchFamily="34" charset="0"/>
                <a:ea typeface="Calibri" panose="020F0502020204030204" pitchFamily="34" charset="0"/>
              </a:rPr>
              <a:t>purchasing@uttyler.edu</a:t>
            </a:r>
            <a:endParaRPr lang="en-US" sz="1800" u="sng" dirty="0">
              <a:solidFill>
                <a:schemeClr val="accent6">
                  <a:lumMod val="75000"/>
                </a:schemeClr>
              </a:solidFill>
              <a:effectLst/>
              <a:latin typeface="Calibri" panose="020F0502020204030204" pitchFamily="34" charset="0"/>
              <a:ea typeface="Calibri" panose="020F0502020204030204" pitchFamily="34" charset="0"/>
            </a:endParaRPr>
          </a:p>
          <a:p>
            <a:endParaRPr lang="en-US" dirty="0">
              <a:solidFill>
                <a:schemeClr val="accent6">
                  <a:lumMod val="75000"/>
                </a:schemeClr>
              </a:solidFill>
            </a:endParaRPr>
          </a:p>
          <a:p>
            <a:r>
              <a:rPr lang="en-US" dirty="0">
                <a:solidFill>
                  <a:schemeClr val="tx2"/>
                </a:solidFill>
                <a:latin typeface="Endurance Pro Cond Semi Bold" panose="020B0702040504090203" pitchFamily="34" charset="0"/>
              </a:rPr>
              <a:t>UT Rio Grande Valley</a:t>
            </a:r>
          </a:p>
          <a:p>
            <a:r>
              <a:rPr lang="en-US" dirty="0">
                <a:solidFill>
                  <a:schemeClr val="tx2"/>
                </a:solidFill>
                <a:latin typeface="Endurance Pro Cond" panose="020B0602040504090203" pitchFamily="34" charset="0"/>
              </a:rPr>
              <a:t>Alex Valdez</a:t>
            </a:r>
          </a:p>
          <a:p>
            <a:r>
              <a:rPr lang="en-US" dirty="0">
                <a:solidFill>
                  <a:schemeClr val="tx2"/>
                </a:solidFill>
                <a:latin typeface="Endurance Pro Cond" panose="020B0602040504090203" pitchFamily="34" charset="0"/>
              </a:rPr>
              <a:t>956-665-7105</a:t>
            </a:r>
          </a:p>
          <a:p>
            <a:r>
              <a:rPr lang="en-US" u="sng" dirty="0">
                <a:solidFill>
                  <a:schemeClr val="accent6">
                    <a:lumMod val="75000"/>
                  </a:schemeClr>
                </a:solidFill>
                <a:latin typeface="Endurance Pro Cond" panose="020B0602040504090203" pitchFamily="34" charset="0"/>
                <a:hlinkClick r:id="rId5">
                  <a:extLst>
                    <a:ext uri="{A12FA001-AC4F-418D-AE19-62706E023703}">
                      <ahyp:hlinkClr xmlns:ahyp="http://schemas.microsoft.com/office/drawing/2018/hyperlinkcolor" val="tx"/>
                    </a:ext>
                  </a:extLst>
                </a:hlinkClick>
              </a:rPr>
              <a:t>alex.valdez@utrgv.edu</a:t>
            </a:r>
            <a:r>
              <a:rPr lang="en-US" u="sng" dirty="0">
                <a:solidFill>
                  <a:schemeClr val="accent6">
                    <a:lumMod val="75000"/>
                  </a:schemeClr>
                </a:solidFill>
                <a:latin typeface="Endurance Pro Cond" panose="020B0602040504090203" pitchFamily="34" charset="0"/>
              </a:rPr>
              <a:t> </a:t>
            </a:r>
            <a:endParaRPr lang="en-US" dirty="0">
              <a:solidFill>
                <a:schemeClr val="accent6">
                  <a:lumMod val="75000"/>
                </a:schemeClr>
              </a:solidFill>
              <a:latin typeface="Endurance Pro Cond" panose="020B0602040504090203" pitchFamily="34" charset="0"/>
            </a:endParaRPr>
          </a:p>
        </p:txBody>
      </p:sp>
    </p:spTree>
    <p:extLst>
      <p:ext uri="{BB962C8B-B14F-4D97-AF65-F5344CB8AC3E}">
        <p14:creationId xmlns:p14="http://schemas.microsoft.com/office/powerpoint/2010/main" val="27840119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7EE2453-3BC3-4CDC-BBD4-144194DC3BDD}" type="slidenum">
              <a:rPr lang="en-US" smtClean="0"/>
              <a:t>6</a:t>
            </a:fld>
            <a:endParaRPr lang="en-US"/>
          </a:p>
        </p:txBody>
      </p:sp>
      <p:sp>
        <p:nvSpPr>
          <p:cNvPr id="3" name="Title 1">
            <a:extLst>
              <a:ext uri="{FF2B5EF4-FFF2-40B4-BE49-F238E27FC236}">
                <a16:creationId xmlns:a16="http://schemas.microsoft.com/office/drawing/2014/main" id="{DE1AA182-A38B-431F-85A6-C919FFD2F2E9}"/>
              </a:ext>
            </a:extLst>
          </p:cNvPr>
          <p:cNvSpPr txBox="1">
            <a:spLocks/>
          </p:cNvSpPr>
          <p:nvPr/>
        </p:nvSpPr>
        <p:spPr>
          <a:xfrm>
            <a:off x="0" y="134684"/>
            <a:ext cx="9144000" cy="533400"/>
          </a:xfrm>
          <a:prstGeom prst="rect">
            <a:avLst/>
          </a:prstGeom>
        </p:spPr>
        <p:txBody>
          <a:bodyPr>
            <a:normAutofit/>
          </a:bodyPr>
          <a:lstStyle>
            <a:lvl1pPr algn="l" defTabSz="914400" rtl="0" eaLnBrk="1" latinLnBrk="0" hangingPunct="1">
              <a:lnSpc>
                <a:spcPts val="3200"/>
              </a:lnSpc>
              <a:spcBef>
                <a:spcPct val="0"/>
              </a:spcBef>
              <a:buNone/>
              <a:defRPr sz="3200" kern="1200">
                <a:solidFill>
                  <a:schemeClr val="tx2"/>
                </a:solidFill>
                <a:latin typeface="Arial" pitchFamily="34" charset="0"/>
                <a:ea typeface="+mj-ea"/>
                <a:cs typeface="Arial" pitchFamily="34" charset="0"/>
              </a:defRPr>
            </a:lvl1pPr>
          </a:lstStyle>
          <a:p>
            <a:pPr algn="ctr"/>
            <a:r>
              <a:rPr lang="en-US" sz="2000" dirty="0">
                <a:latin typeface="Endurance Pro Cond Semi Bold" panose="020B0702040504090203" pitchFamily="34" charset="0"/>
              </a:rPr>
              <a:t>UT System Campus HUB Offices</a:t>
            </a:r>
          </a:p>
        </p:txBody>
      </p:sp>
      <p:sp>
        <p:nvSpPr>
          <p:cNvPr id="6" name="TextBox 5">
            <a:extLst>
              <a:ext uri="{FF2B5EF4-FFF2-40B4-BE49-F238E27FC236}">
                <a16:creationId xmlns:a16="http://schemas.microsoft.com/office/drawing/2014/main" id="{5D5CB0FE-D1B2-4115-9A73-BD0452E5685A}"/>
              </a:ext>
            </a:extLst>
          </p:cNvPr>
          <p:cNvSpPr txBox="1"/>
          <p:nvPr/>
        </p:nvSpPr>
        <p:spPr>
          <a:xfrm>
            <a:off x="990600" y="1580103"/>
            <a:ext cx="2499362" cy="2677656"/>
          </a:xfrm>
          <a:prstGeom prst="rect">
            <a:avLst/>
          </a:prstGeom>
          <a:noFill/>
        </p:spPr>
        <p:txBody>
          <a:bodyPr wrap="square" rtlCol="0">
            <a:spAutoFit/>
          </a:bodyPr>
          <a:lstStyle/>
          <a:p>
            <a:r>
              <a:rPr lang="en-US" sz="1200" b="1" dirty="0">
                <a:solidFill>
                  <a:schemeClr val="tx2"/>
                </a:solidFill>
                <a:latin typeface="Endurance Pro Cond" panose="020B0602040504090203" pitchFamily="34" charset="0"/>
              </a:rPr>
              <a:t>UT Austin</a:t>
            </a:r>
          </a:p>
          <a:p>
            <a:r>
              <a:rPr lang="en-US" sz="1200" dirty="0">
                <a:solidFill>
                  <a:schemeClr val="tx2"/>
                </a:solidFill>
                <a:latin typeface="Endurance Pro Cond" panose="020B0602040504090203" pitchFamily="34" charset="0"/>
              </a:rPr>
              <a:t>Tiffany Dockery Gibson 	</a:t>
            </a:r>
          </a:p>
          <a:p>
            <a:r>
              <a:rPr lang="en-US" sz="1200" dirty="0">
                <a:solidFill>
                  <a:schemeClr val="tx2"/>
                </a:solidFill>
                <a:latin typeface="Endurance Pro Cond" panose="020B0602040504090203" pitchFamily="34" charset="0"/>
              </a:rPr>
              <a:t>512-471-2863  </a:t>
            </a:r>
          </a:p>
          <a:p>
            <a:r>
              <a:rPr lang="en-US" sz="1200" dirty="0">
                <a:solidFill>
                  <a:schemeClr val="accent6">
                    <a:lumMod val="75000"/>
                  </a:schemeClr>
                </a:solidFill>
                <a:latin typeface="Endurance Pro Cond" panose="020B0602040504090203" pitchFamily="34" charset="0"/>
                <a:hlinkClick r:id="rId2">
                  <a:extLst>
                    <a:ext uri="{A12FA001-AC4F-418D-AE19-62706E023703}">
                      <ahyp:hlinkClr xmlns:ahyp="http://schemas.microsoft.com/office/drawing/2018/hyperlinkcolor" val="tx"/>
                    </a:ext>
                  </a:extLst>
                </a:hlinkClick>
              </a:rPr>
              <a:t>tiffany.dockery@austin.utexas.edu</a:t>
            </a:r>
            <a:endParaRPr lang="en-US" sz="1200" dirty="0">
              <a:solidFill>
                <a:schemeClr val="accent6">
                  <a:lumMod val="75000"/>
                </a:schemeClr>
              </a:solidFill>
              <a:latin typeface="Endurance Pro Cond" panose="020B0602040504090203" pitchFamily="34" charset="0"/>
            </a:endParaRPr>
          </a:p>
          <a:p>
            <a:endParaRPr lang="en-US" sz="1200" dirty="0">
              <a:latin typeface="Endurance Pro Cond" panose="020B0602040504090203" pitchFamily="34" charset="0"/>
            </a:endParaRPr>
          </a:p>
          <a:p>
            <a:r>
              <a:rPr lang="en-US" sz="1200" b="1" dirty="0">
                <a:solidFill>
                  <a:schemeClr val="tx2"/>
                </a:solidFill>
                <a:latin typeface="Endurance Pro Cond" panose="020B0602040504090203" pitchFamily="34" charset="0"/>
              </a:rPr>
              <a:t>UT Arlington</a:t>
            </a:r>
          </a:p>
          <a:p>
            <a:r>
              <a:rPr lang="en-US" sz="1200" dirty="0">
                <a:solidFill>
                  <a:schemeClr val="tx2"/>
                </a:solidFill>
                <a:latin typeface="Endurance Pro Cond" panose="020B0602040504090203" pitchFamily="34" charset="0"/>
              </a:rPr>
              <a:t>Mario Ramirez</a:t>
            </a:r>
          </a:p>
          <a:p>
            <a:r>
              <a:rPr lang="en-US" sz="1200" dirty="0">
                <a:solidFill>
                  <a:schemeClr val="tx2"/>
                </a:solidFill>
                <a:latin typeface="Endurance Pro Cond" panose="020B0602040504090203" pitchFamily="34" charset="0"/>
              </a:rPr>
              <a:t>817-272-2149</a:t>
            </a:r>
          </a:p>
          <a:p>
            <a:r>
              <a:rPr lang="en-US" sz="1200" dirty="0">
                <a:solidFill>
                  <a:schemeClr val="accent6">
                    <a:lumMod val="75000"/>
                  </a:schemeClr>
                </a:solidFill>
                <a:latin typeface="Endurance Pro Cond" panose="020B0602040504090203" pitchFamily="34" charset="0"/>
                <a:hlinkClick r:id="rId3">
                  <a:extLst>
                    <a:ext uri="{A12FA001-AC4F-418D-AE19-62706E023703}">
                      <ahyp:hlinkClr xmlns:ahyp="http://schemas.microsoft.com/office/drawing/2018/hyperlinkcolor" val="tx"/>
                    </a:ext>
                  </a:extLst>
                </a:hlinkClick>
              </a:rPr>
              <a:t>Mario.ramirez@uta.edu</a:t>
            </a:r>
            <a:endParaRPr lang="en-US" sz="1200" dirty="0">
              <a:solidFill>
                <a:schemeClr val="accent6">
                  <a:lumMod val="75000"/>
                </a:schemeClr>
              </a:solidFill>
              <a:latin typeface="Endurance Pro Cond" panose="020B0602040504090203" pitchFamily="34" charset="0"/>
            </a:endParaRPr>
          </a:p>
          <a:p>
            <a:endParaRPr lang="en-US" sz="1200" dirty="0">
              <a:latin typeface="Endurance Pro Cond" panose="020B0602040504090203" pitchFamily="34" charset="0"/>
            </a:endParaRPr>
          </a:p>
          <a:p>
            <a:r>
              <a:rPr lang="en-US" sz="1200" b="1" dirty="0">
                <a:solidFill>
                  <a:schemeClr val="tx2"/>
                </a:solidFill>
                <a:latin typeface="Endurance Pro Cond" panose="020B0602040504090203" pitchFamily="34" charset="0"/>
              </a:rPr>
              <a:t>UT Southwestern Medical Center</a:t>
            </a:r>
          </a:p>
          <a:p>
            <a:r>
              <a:rPr lang="en-US" sz="1200" dirty="0">
                <a:solidFill>
                  <a:schemeClr val="tx2"/>
                </a:solidFill>
                <a:latin typeface="Endurance Pro Cond" panose="020B0602040504090203" pitchFamily="34" charset="0"/>
              </a:rPr>
              <a:t>Darcel Webb</a:t>
            </a:r>
          </a:p>
          <a:p>
            <a:r>
              <a:rPr lang="en-US" sz="1200" dirty="0">
                <a:solidFill>
                  <a:schemeClr val="tx2"/>
                </a:solidFill>
                <a:latin typeface="Endurance Pro Cond" panose="020B0602040504090203" pitchFamily="34" charset="0"/>
              </a:rPr>
              <a:t>469-644-5007</a:t>
            </a:r>
          </a:p>
          <a:p>
            <a:r>
              <a:rPr lang="en-US" sz="1200" dirty="0">
                <a:solidFill>
                  <a:schemeClr val="accent6">
                    <a:lumMod val="75000"/>
                  </a:schemeClr>
                </a:solidFill>
                <a:latin typeface="Endurance Pro Cond" panose="020B0602040504090203" pitchFamily="34" charset="0"/>
                <a:hlinkClick r:id="rId4">
                  <a:extLst>
                    <a:ext uri="{A12FA001-AC4F-418D-AE19-62706E023703}">
                      <ahyp:hlinkClr xmlns:ahyp="http://schemas.microsoft.com/office/drawing/2018/hyperlinkcolor" val="tx"/>
                    </a:ext>
                  </a:extLst>
                </a:hlinkClick>
              </a:rPr>
              <a:t>Denise.Webb@utsouthwestern.edu</a:t>
            </a:r>
            <a:endParaRPr lang="en-US" sz="1200" dirty="0">
              <a:solidFill>
                <a:schemeClr val="accent6">
                  <a:lumMod val="75000"/>
                </a:schemeClr>
              </a:solidFill>
              <a:latin typeface="Endurance Pro Cond" panose="020B0602040504090203" pitchFamily="34" charset="0"/>
            </a:endParaRPr>
          </a:p>
        </p:txBody>
      </p:sp>
      <p:sp>
        <p:nvSpPr>
          <p:cNvPr id="8" name="TextBox 7">
            <a:extLst>
              <a:ext uri="{FF2B5EF4-FFF2-40B4-BE49-F238E27FC236}">
                <a16:creationId xmlns:a16="http://schemas.microsoft.com/office/drawing/2014/main" id="{5FF498F8-3483-4583-9BCC-1D24BB40F6FF}"/>
              </a:ext>
            </a:extLst>
          </p:cNvPr>
          <p:cNvSpPr txBox="1"/>
          <p:nvPr/>
        </p:nvSpPr>
        <p:spPr>
          <a:xfrm>
            <a:off x="3962400" y="1570494"/>
            <a:ext cx="2057400" cy="2677656"/>
          </a:xfrm>
          <a:prstGeom prst="rect">
            <a:avLst/>
          </a:prstGeom>
          <a:noFill/>
        </p:spPr>
        <p:txBody>
          <a:bodyPr wrap="square" rtlCol="0">
            <a:spAutoFit/>
          </a:bodyPr>
          <a:lstStyle/>
          <a:p>
            <a:r>
              <a:rPr lang="en-US" sz="1200" b="1" dirty="0">
                <a:solidFill>
                  <a:schemeClr val="tx2"/>
                </a:solidFill>
                <a:latin typeface="Endurance Pro Cond" panose="020B0602040504090203" pitchFamily="34" charset="0"/>
              </a:rPr>
              <a:t>UT San Antonio</a:t>
            </a:r>
          </a:p>
          <a:p>
            <a:r>
              <a:rPr lang="en-US" sz="1200" dirty="0">
                <a:solidFill>
                  <a:schemeClr val="tx2"/>
                </a:solidFill>
                <a:latin typeface="Endurance Pro Cond" panose="020B0602040504090203" pitchFamily="34" charset="0"/>
              </a:rPr>
              <a:t>Bruce Williams</a:t>
            </a:r>
          </a:p>
          <a:p>
            <a:r>
              <a:rPr lang="en-US" sz="1200" dirty="0">
                <a:solidFill>
                  <a:schemeClr val="tx2"/>
                </a:solidFill>
                <a:latin typeface="Endurance Pro Cond" panose="020B0602040504090203" pitchFamily="34" charset="0"/>
              </a:rPr>
              <a:t>210-458-6491</a:t>
            </a:r>
          </a:p>
          <a:p>
            <a:r>
              <a:rPr lang="en-US" sz="1200" dirty="0">
                <a:solidFill>
                  <a:schemeClr val="accent6">
                    <a:lumMod val="75000"/>
                  </a:schemeClr>
                </a:solidFill>
                <a:latin typeface="Endurance Pro Cond" panose="020B0602040504090203" pitchFamily="34" charset="0"/>
                <a:hlinkClick r:id="rId5">
                  <a:extLst>
                    <a:ext uri="{A12FA001-AC4F-418D-AE19-62706E023703}">
                      <ahyp:hlinkClr xmlns:ahyp="http://schemas.microsoft.com/office/drawing/2018/hyperlinkcolor" val="tx"/>
                    </a:ext>
                  </a:extLst>
                </a:hlinkClick>
              </a:rPr>
              <a:t>bruce.williams@utsa.edu</a:t>
            </a:r>
            <a:endParaRPr lang="en-US" sz="1200" b="1" dirty="0">
              <a:solidFill>
                <a:schemeClr val="accent6">
                  <a:lumMod val="75000"/>
                </a:schemeClr>
              </a:solidFill>
              <a:latin typeface="Endurance Pro Cond" panose="020B0602040504090203" pitchFamily="34" charset="0"/>
            </a:endParaRPr>
          </a:p>
          <a:p>
            <a:endParaRPr lang="en-US" sz="1200" b="1" dirty="0">
              <a:latin typeface="Endurance Pro Cond" panose="020B0602040504090203" pitchFamily="34" charset="0"/>
            </a:endParaRPr>
          </a:p>
          <a:p>
            <a:r>
              <a:rPr lang="en-US" sz="1200" b="1" dirty="0">
                <a:solidFill>
                  <a:schemeClr val="tx2"/>
                </a:solidFill>
                <a:latin typeface="Endurance Pro Cond" panose="020B0602040504090203" pitchFamily="34" charset="0"/>
              </a:rPr>
              <a:t>UTHSC-San Antonio</a:t>
            </a:r>
          </a:p>
          <a:p>
            <a:r>
              <a:rPr lang="en-US" sz="1200" dirty="0">
                <a:solidFill>
                  <a:schemeClr val="tx2"/>
                </a:solidFill>
                <a:latin typeface="Endurance Pro Cond" panose="020B0602040504090203" pitchFamily="34" charset="0"/>
              </a:rPr>
              <a:t>Rebecca Mendez	</a:t>
            </a:r>
          </a:p>
          <a:p>
            <a:r>
              <a:rPr lang="en-US" sz="1200" dirty="0">
                <a:solidFill>
                  <a:schemeClr val="tx2"/>
                </a:solidFill>
                <a:latin typeface="Endurance Pro Cond" panose="020B0602040504090203" pitchFamily="34" charset="0"/>
              </a:rPr>
              <a:t>210-562-6200  </a:t>
            </a:r>
          </a:p>
          <a:p>
            <a:r>
              <a:rPr lang="en-US" sz="1200" dirty="0">
                <a:solidFill>
                  <a:schemeClr val="accent6">
                    <a:lumMod val="75000"/>
                  </a:schemeClr>
                </a:solidFill>
                <a:latin typeface="Endurance Pro Cond" panose="020B0602040504090203" pitchFamily="34" charset="0"/>
                <a:hlinkClick r:id="rId6">
                  <a:extLst>
                    <a:ext uri="{A12FA001-AC4F-418D-AE19-62706E023703}">
                      <ahyp:hlinkClr xmlns:ahyp="http://schemas.microsoft.com/office/drawing/2018/hyperlinkcolor" val="tx"/>
                    </a:ext>
                  </a:extLst>
                </a:hlinkClick>
              </a:rPr>
              <a:t>mendezr2@uthscsa.edu</a:t>
            </a:r>
            <a:endParaRPr lang="en-US" sz="1200" dirty="0">
              <a:solidFill>
                <a:schemeClr val="accent6">
                  <a:lumMod val="75000"/>
                </a:schemeClr>
              </a:solidFill>
              <a:latin typeface="Endurance Pro Cond" panose="020B0602040504090203" pitchFamily="34" charset="0"/>
            </a:endParaRPr>
          </a:p>
          <a:p>
            <a:endParaRPr lang="en-US" sz="1200" dirty="0">
              <a:latin typeface="Endurance Pro Cond" panose="020B0602040504090203" pitchFamily="34" charset="0"/>
            </a:endParaRPr>
          </a:p>
          <a:p>
            <a:r>
              <a:rPr lang="en-US" sz="1200" b="1" dirty="0">
                <a:solidFill>
                  <a:schemeClr val="tx2"/>
                </a:solidFill>
                <a:latin typeface="Endurance Pro Cond" panose="020B0602040504090203" pitchFamily="34" charset="0"/>
              </a:rPr>
              <a:t>UTMB Galveston</a:t>
            </a:r>
          </a:p>
          <a:p>
            <a:r>
              <a:rPr lang="en-US" sz="1200" dirty="0">
                <a:solidFill>
                  <a:schemeClr val="tx2"/>
                </a:solidFill>
                <a:latin typeface="Endurance Pro Cond" panose="020B0602040504090203" pitchFamily="34" charset="0"/>
              </a:rPr>
              <a:t>Karen Gross</a:t>
            </a:r>
          </a:p>
          <a:p>
            <a:r>
              <a:rPr lang="en-US" sz="1200" dirty="0">
                <a:solidFill>
                  <a:schemeClr val="tx2"/>
                </a:solidFill>
                <a:latin typeface="Endurance Pro Cond" panose="020B0602040504090203" pitchFamily="34" charset="0"/>
              </a:rPr>
              <a:t>409-266-1094</a:t>
            </a:r>
          </a:p>
          <a:p>
            <a:r>
              <a:rPr lang="en-US" sz="1200" dirty="0">
                <a:solidFill>
                  <a:schemeClr val="accent6">
                    <a:lumMod val="75000"/>
                  </a:schemeClr>
                </a:solidFill>
                <a:latin typeface="Endurance Pro Cond" panose="020B0602040504090203" pitchFamily="34" charset="0"/>
                <a:hlinkClick r:id="rId7">
                  <a:extLst>
                    <a:ext uri="{A12FA001-AC4F-418D-AE19-62706E023703}">
                      <ahyp:hlinkClr xmlns:ahyp="http://schemas.microsoft.com/office/drawing/2018/hyperlinkcolor" val="tx"/>
                    </a:ext>
                  </a:extLst>
                </a:hlinkClick>
              </a:rPr>
              <a:t>klgross@utmb.edu</a:t>
            </a:r>
            <a:endParaRPr lang="en-US" sz="1200" dirty="0">
              <a:solidFill>
                <a:schemeClr val="accent6">
                  <a:lumMod val="75000"/>
                </a:schemeClr>
              </a:solidFill>
              <a:latin typeface="Endurance Pro Cond" panose="020B0602040504090203" pitchFamily="34" charset="0"/>
            </a:endParaRPr>
          </a:p>
        </p:txBody>
      </p:sp>
      <p:sp>
        <p:nvSpPr>
          <p:cNvPr id="9" name="TextBox 8">
            <a:extLst>
              <a:ext uri="{FF2B5EF4-FFF2-40B4-BE49-F238E27FC236}">
                <a16:creationId xmlns:a16="http://schemas.microsoft.com/office/drawing/2014/main" id="{30FD0F6F-7624-4790-8576-B12B9A7A2180}"/>
              </a:ext>
            </a:extLst>
          </p:cNvPr>
          <p:cNvSpPr txBox="1"/>
          <p:nvPr/>
        </p:nvSpPr>
        <p:spPr>
          <a:xfrm>
            <a:off x="457200" y="590550"/>
            <a:ext cx="8229600" cy="646331"/>
          </a:xfrm>
          <a:prstGeom prst="rect">
            <a:avLst/>
          </a:prstGeom>
          <a:noFill/>
        </p:spPr>
        <p:txBody>
          <a:bodyPr wrap="square" rtlCol="0">
            <a:spAutoFit/>
          </a:bodyPr>
          <a:lstStyle/>
          <a:p>
            <a:pPr algn="ctr"/>
            <a:r>
              <a:rPr lang="en-US" dirty="0">
                <a:solidFill>
                  <a:schemeClr val="tx2"/>
                </a:solidFill>
                <a:latin typeface="Endurance Pro Cond" panose="020B0602040504090203" pitchFamily="34" charset="0"/>
              </a:rPr>
              <a:t>Goods, Services, Commodities, Medical Supplies and Equipment (if Applicable) </a:t>
            </a:r>
          </a:p>
          <a:p>
            <a:pPr algn="ctr"/>
            <a:r>
              <a:rPr lang="en-US" dirty="0">
                <a:solidFill>
                  <a:schemeClr val="tx2"/>
                </a:solidFill>
                <a:latin typeface="Endurance Pro Cond" panose="020B0602040504090203" pitchFamily="34" charset="0"/>
              </a:rPr>
              <a:t>All Campus Construction Projects </a:t>
            </a:r>
          </a:p>
        </p:txBody>
      </p:sp>
      <p:sp>
        <p:nvSpPr>
          <p:cNvPr id="4" name="TextBox 3">
            <a:extLst>
              <a:ext uri="{FF2B5EF4-FFF2-40B4-BE49-F238E27FC236}">
                <a16:creationId xmlns:a16="http://schemas.microsoft.com/office/drawing/2014/main" id="{A2F5089C-529E-4177-84CB-CC14E549085E}"/>
              </a:ext>
            </a:extLst>
          </p:cNvPr>
          <p:cNvSpPr txBox="1"/>
          <p:nvPr/>
        </p:nvSpPr>
        <p:spPr>
          <a:xfrm>
            <a:off x="6248400" y="1580103"/>
            <a:ext cx="1856149" cy="1754326"/>
          </a:xfrm>
          <a:prstGeom prst="rect">
            <a:avLst/>
          </a:prstGeom>
          <a:noFill/>
        </p:spPr>
        <p:txBody>
          <a:bodyPr wrap="none" rtlCol="0">
            <a:spAutoFit/>
          </a:bodyPr>
          <a:lstStyle/>
          <a:p>
            <a:r>
              <a:rPr lang="en-US" sz="1200" b="1" dirty="0">
                <a:solidFill>
                  <a:schemeClr val="tx2"/>
                </a:solidFill>
                <a:latin typeface="Endurance Pro Cond" panose="020B0602040504090203" pitchFamily="34" charset="0"/>
              </a:rPr>
              <a:t>UTHSC-Houston</a:t>
            </a:r>
          </a:p>
          <a:p>
            <a:r>
              <a:rPr lang="en-US" sz="1200" dirty="0">
                <a:solidFill>
                  <a:schemeClr val="tx2"/>
                </a:solidFill>
                <a:latin typeface="Endurance Pro Cond" panose="020B0602040504090203" pitchFamily="34" charset="0"/>
              </a:rPr>
              <a:t>Keith Williams</a:t>
            </a:r>
          </a:p>
          <a:p>
            <a:r>
              <a:rPr lang="en-US" sz="1200" dirty="0">
                <a:solidFill>
                  <a:schemeClr val="tx2"/>
                </a:solidFill>
                <a:latin typeface="Endurance Pro Cond" panose="020B0602040504090203" pitchFamily="34" charset="0"/>
              </a:rPr>
              <a:t>713-500-4862</a:t>
            </a:r>
          </a:p>
          <a:p>
            <a:r>
              <a:rPr lang="en-US" sz="1200" dirty="0">
                <a:solidFill>
                  <a:schemeClr val="accent6">
                    <a:lumMod val="75000"/>
                  </a:schemeClr>
                </a:solidFill>
                <a:latin typeface="Endurance Pro Cond" panose="020B0602040504090203" pitchFamily="34" charset="0"/>
                <a:hlinkClick r:id="rId8">
                  <a:extLst>
                    <a:ext uri="{A12FA001-AC4F-418D-AE19-62706E023703}">
                      <ahyp:hlinkClr xmlns:ahyp="http://schemas.microsoft.com/office/drawing/2018/hyperlinkcolor" val="tx"/>
                    </a:ext>
                  </a:extLst>
                </a:hlinkClick>
              </a:rPr>
              <a:t>Keith.w.williams@uth.tmc.edu</a:t>
            </a:r>
            <a:endParaRPr lang="en-US" sz="1200" dirty="0">
              <a:solidFill>
                <a:schemeClr val="accent6">
                  <a:lumMod val="75000"/>
                </a:schemeClr>
              </a:solidFill>
              <a:latin typeface="Endurance Pro Cond" panose="020B0602040504090203" pitchFamily="34" charset="0"/>
            </a:endParaRPr>
          </a:p>
          <a:p>
            <a:endParaRPr lang="en-US" sz="1200" b="1" dirty="0">
              <a:latin typeface="Endurance Pro Cond" panose="020B0602040504090203" pitchFamily="34" charset="0"/>
            </a:endParaRPr>
          </a:p>
          <a:p>
            <a:r>
              <a:rPr lang="en-US" sz="1200" b="1" dirty="0">
                <a:solidFill>
                  <a:schemeClr val="tx2"/>
                </a:solidFill>
                <a:latin typeface="Endurance Pro Cond" panose="020B0602040504090203" pitchFamily="34" charset="0"/>
              </a:rPr>
              <a:t>UTMDACC</a:t>
            </a:r>
          </a:p>
          <a:p>
            <a:r>
              <a:rPr lang="en-US" sz="1200" dirty="0">
                <a:solidFill>
                  <a:schemeClr val="tx2"/>
                </a:solidFill>
                <a:latin typeface="Endurance Pro Cond" panose="020B0602040504090203" pitchFamily="34" charset="0"/>
              </a:rPr>
              <a:t>Barbara Howard</a:t>
            </a:r>
          </a:p>
          <a:p>
            <a:r>
              <a:rPr lang="en-US" sz="1200" dirty="0">
                <a:solidFill>
                  <a:schemeClr val="tx2"/>
                </a:solidFill>
                <a:latin typeface="Endurance Pro Cond" panose="020B0602040504090203" pitchFamily="34" charset="0"/>
              </a:rPr>
              <a:t>713-794-3211</a:t>
            </a:r>
          </a:p>
          <a:p>
            <a:r>
              <a:rPr lang="en-US" sz="1200" dirty="0">
                <a:solidFill>
                  <a:schemeClr val="accent6">
                    <a:lumMod val="75000"/>
                  </a:schemeClr>
                </a:solidFill>
                <a:latin typeface="Endurance Pro Cond" panose="020B0602040504090203" pitchFamily="34" charset="0"/>
              </a:rPr>
              <a:t>bhoward@mdanderson.org</a:t>
            </a:r>
          </a:p>
        </p:txBody>
      </p:sp>
    </p:spTree>
    <p:extLst>
      <p:ext uri="{BB962C8B-B14F-4D97-AF65-F5344CB8AC3E}">
        <p14:creationId xmlns:p14="http://schemas.microsoft.com/office/powerpoint/2010/main" val="3082883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5A99AAE-57DD-40CE-AB0B-D07791200808}"/>
              </a:ext>
            </a:extLst>
          </p:cNvPr>
          <p:cNvSpPr>
            <a:spLocks noGrp="1"/>
          </p:cNvSpPr>
          <p:nvPr>
            <p:ph type="sldNum" sz="quarter" idx="12"/>
          </p:nvPr>
        </p:nvSpPr>
        <p:spPr/>
        <p:txBody>
          <a:bodyPr/>
          <a:lstStyle/>
          <a:p>
            <a:fld id="{A7EE2453-3BC3-4CDC-BBD4-144194DC3BDD}" type="slidenum">
              <a:rPr lang="en-US" smtClean="0"/>
              <a:pPr/>
              <a:t>7</a:t>
            </a:fld>
            <a:endParaRPr lang="en-US" dirty="0"/>
          </a:p>
        </p:txBody>
      </p:sp>
      <p:sp>
        <p:nvSpPr>
          <p:cNvPr id="4" name="Rectangle 3">
            <a:extLst>
              <a:ext uri="{FF2B5EF4-FFF2-40B4-BE49-F238E27FC236}">
                <a16:creationId xmlns:a16="http://schemas.microsoft.com/office/drawing/2014/main" id="{DEC228E2-6017-430B-AFE1-C896A218367A}"/>
              </a:ext>
            </a:extLst>
          </p:cNvPr>
          <p:cNvSpPr/>
          <p:nvPr/>
        </p:nvSpPr>
        <p:spPr>
          <a:xfrm>
            <a:off x="0" y="209550"/>
            <a:ext cx="9143999" cy="478401"/>
          </a:xfrm>
          <a:prstGeom prst="rect">
            <a:avLst/>
          </a:prstGeom>
        </p:spPr>
        <p:txBody>
          <a:bodyPr wrap="square">
            <a:spAutoFit/>
          </a:bodyPr>
          <a:lstStyle/>
          <a:p>
            <a:pPr algn="ctr">
              <a:lnSpc>
                <a:spcPts val="3200"/>
              </a:lnSpc>
              <a:spcBef>
                <a:spcPct val="0"/>
              </a:spcBef>
            </a:pPr>
            <a:r>
              <a:rPr lang="en-US" sz="2000" dirty="0">
                <a:solidFill>
                  <a:schemeClr val="tx2"/>
                </a:solidFill>
                <a:latin typeface="Endurance Pro Cond Semi Bold" panose="020B0702040504090203" pitchFamily="34" charset="0"/>
                <a:ea typeface="+mj-ea"/>
                <a:cs typeface="Arial" pitchFamily="34" charset="0"/>
              </a:rPr>
              <a:t>UT System Administration HUB Office</a:t>
            </a:r>
          </a:p>
        </p:txBody>
      </p:sp>
      <p:sp>
        <p:nvSpPr>
          <p:cNvPr id="5" name="Rectangle 4">
            <a:extLst>
              <a:ext uri="{FF2B5EF4-FFF2-40B4-BE49-F238E27FC236}">
                <a16:creationId xmlns:a16="http://schemas.microsoft.com/office/drawing/2014/main" id="{1E0EBB0E-B112-413D-B267-2AC6E2D4FE56}"/>
              </a:ext>
            </a:extLst>
          </p:cNvPr>
          <p:cNvSpPr/>
          <p:nvPr/>
        </p:nvSpPr>
        <p:spPr>
          <a:xfrm>
            <a:off x="0" y="720477"/>
            <a:ext cx="9144000" cy="646331"/>
          </a:xfrm>
          <a:prstGeom prst="rect">
            <a:avLst/>
          </a:prstGeom>
        </p:spPr>
        <p:txBody>
          <a:bodyPr wrap="square">
            <a:spAutoFit/>
          </a:bodyPr>
          <a:lstStyle/>
          <a:p>
            <a:pPr algn="ctr"/>
            <a:r>
              <a:rPr lang="en-US" dirty="0">
                <a:solidFill>
                  <a:schemeClr val="tx2"/>
                </a:solidFill>
                <a:latin typeface="Endurance Pro Cond" panose="020B0602040504090203" pitchFamily="34" charset="0"/>
              </a:rPr>
              <a:t>Goods &amp; Services and Commodities</a:t>
            </a:r>
          </a:p>
          <a:p>
            <a:pPr algn="ctr"/>
            <a:r>
              <a:rPr lang="en-US" dirty="0">
                <a:solidFill>
                  <a:schemeClr val="tx2"/>
                </a:solidFill>
                <a:latin typeface="Endurance Pro Cond" panose="020B0602040504090203" pitchFamily="34" charset="0"/>
              </a:rPr>
              <a:t>OCP Managed Major Capital Construction Projects </a:t>
            </a:r>
            <a:r>
              <a:rPr lang="en-US" b="1" u="sng" dirty="0">
                <a:solidFill>
                  <a:schemeClr val="accent6">
                    <a:lumMod val="75000"/>
                  </a:schemeClr>
                </a:solidFill>
                <a:latin typeface="Endurance Pro Cond" panose="020B0602040504090203" pitchFamily="34" charset="0"/>
              </a:rPr>
              <a:t>over</a:t>
            </a:r>
            <a:r>
              <a:rPr lang="en-US" dirty="0">
                <a:latin typeface="Endurance Pro Cond" panose="020B0602040504090203" pitchFamily="34" charset="0"/>
              </a:rPr>
              <a:t> </a:t>
            </a:r>
            <a:r>
              <a:rPr lang="en-US" dirty="0">
                <a:solidFill>
                  <a:schemeClr val="tx2"/>
                </a:solidFill>
                <a:latin typeface="Endurance Pro Cond" panose="020B0602040504090203" pitchFamily="34" charset="0"/>
              </a:rPr>
              <a:t>$10M</a:t>
            </a:r>
          </a:p>
        </p:txBody>
      </p:sp>
      <p:sp>
        <p:nvSpPr>
          <p:cNvPr id="6" name="TextBox 5">
            <a:extLst>
              <a:ext uri="{FF2B5EF4-FFF2-40B4-BE49-F238E27FC236}">
                <a16:creationId xmlns:a16="http://schemas.microsoft.com/office/drawing/2014/main" id="{BD515117-BBA6-49F6-997C-9F450A660A58}"/>
              </a:ext>
            </a:extLst>
          </p:cNvPr>
          <p:cNvSpPr txBox="1"/>
          <p:nvPr/>
        </p:nvSpPr>
        <p:spPr>
          <a:xfrm>
            <a:off x="987308" y="1690628"/>
            <a:ext cx="2357825" cy="2862322"/>
          </a:xfrm>
          <a:prstGeom prst="rect">
            <a:avLst/>
          </a:prstGeom>
          <a:noFill/>
        </p:spPr>
        <p:txBody>
          <a:bodyPr wrap="none" rtlCol="0">
            <a:spAutoFit/>
          </a:bodyPr>
          <a:lstStyle/>
          <a:p>
            <a:r>
              <a:rPr lang="en-US" dirty="0">
                <a:solidFill>
                  <a:schemeClr val="tx2"/>
                </a:solidFill>
                <a:latin typeface="Endurance Pro Cond" panose="020B0602040504090203" pitchFamily="34" charset="0"/>
              </a:rPr>
              <a:t>Kyle Hayes</a:t>
            </a:r>
          </a:p>
          <a:p>
            <a:r>
              <a:rPr lang="en-US" dirty="0">
                <a:solidFill>
                  <a:schemeClr val="tx2"/>
                </a:solidFill>
                <a:latin typeface="Endurance Pro Cond" panose="020B0602040504090203" pitchFamily="34" charset="0"/>
              </a:rPr>
              <a:t>512-322-3745</a:t>
            </a:r>
          </a:p>
          <a:p>
            <a:r>
              <a:rPr lang="en-US" dirty="0">
                <a:solidFill>
                  <a:schemeClr val="tx2"/>
                </a:solidFill>
                <a:latin typeface="Endurance Pro Cond" panose="020B0602040504090203" pitchFamily="34" charset="0"/>
              </a:rPr>
              <a:t>khayes@utsystem.edu</a:t>
            </a:r>
          </a:p>
          <a:p>
            <a:endParaRPr lang="en-US" dirty="0">
              <a:latin typeface="Endurance Pro Cond" panose="020B0602040504090203" pitchFamily="34" charset="0"/>
            </a:endParaRPr>
          </a:p>
          <a:p>
            <a:r>
              <a:rPr lang="en-US" dirty="0">
                <a:solidFill>
                  <a:schemeClr val="accent6">
                    <a:lumMod val="75000"/>
                  </a:schemeClr>
                </a:solidFill>
                <a:latin typeface="Endurance Pro Cond" panose="020B0602040504090203" pitchFamily="34" charset="0"/>
              </a:rPr>
              <a:t>UT El Paso</a:t>
            </a:r>
          </a:p>
          <a:p>
            <a:r>
              <a:rPr lang="en-US" dirty="0">
                <a:solidFill>
                  <a:schemeClr val="accent6">
                    <a:lumMod val="75000"/>
                  </a:schemeClr>
                </a:solidFill>
                <a:latin typeface="Endurance Pro Cond" panose="020B0602040504090203" pitchFamily="34" charset="0"/>
              </a:rPr>
              <a:t>UT Permian Basin</a:t>
            </a:r>
          </a:p>
          <a:p>
            <a:r>
              <a:rPr lang="en-US" dirty="0">
                <a:solidFill>
                  <a:schemeClr val="accent6">
                    <a:lumMod val="75000"/>
                  </a:schemeClr>
                </a:solidFill>
                <a:latin typeface="Endurance Pro Cond" panose="020B0602040504090203" pitchFamily="34" charset="0"/>
              </a:rPr>
              <a:t>UT System Administration</a:t>
            </a:r>
          </a:p>
          <a:p>
            <a:r>
              <a:rPr lang="en-US" dirty="0">
                <a:solidFill>
                  <a:schemeClr val="accent6">
                    <a:lumMod val="75000"/>
                  </a:schemeClr>
                </a:solidFill>
                <a:latin typeface="Endurance Pro Cond" panose="020B0602040504090203" pitchFamily="34" charset="0"/>
              </a:rPr>
              <a:t>Goods &amp; Services </a:t>
            </a:r>
          </a:p>
          <a:p>
            <a:r>
              <a:rPr lang="en-US" dirty="0">
                <a:solidFill>
                  <a:schemeClr val="accent6">
                    <a:lumMod val="75000"/>
                  </a:schemeClr>
                </a:solidFill>
                <a:latin typeface="Endurance Pro Cond" panose="020B0602040504090203" pitchFamily="34" charset="0"/>
              </a:rPr>
              <a:t>Procurement</a:t>
            </a:r>
          </a:p>
          <a:p>
            <a:endParaRPr lang="en-US" dirty="0"/>
          </a:p>
        </p:txBody>
      </p:sp>
      <p:sp>
        <p:nvSpPr>
          <p:cNvPr id="7" name="TextBox 6">
            <a:extLst>
              <a:ext uri="{FF2B5EF4-FFF2-40B4-BE49-F238E27FC236}">
                <a16:creationId xmlns:a16="http://schemas.microsoft.com/office/drawing/2014/main" id="{18EE498D-8BAC-4F1F-866E-7E458A0F374C}"/>
              </a:ext>
            </a:extLst>
          </p:cNvPr>
          <p:cNvSpPr txBox="1"/>
          <p:nvPr/>
        </p:nvSpPr>
        <p:spPr>
          <a:xfrm>
            <a:off x="3624505" y="1690628"/>
            <a:ext cx="1938095" cy="2031325"/>
          </a:xfrm>
          <a:prstGeom prst="rect">
            <a:avLst/>
          </a:prstGeom>
          <a:noFill/>
        </p:spPr>
        <p:txBody>
          <a:bodyPr wrap="none" rtlCol="0">
            <a:spAutoFit/>
          </a:bodyPr>
          <a:lstStyle/>
          <a:p>
            <a:r>
              <a:rPr lang="en-US" dirty="0">
                <a:solidFill>
                  <a:schemeClr val="tx2"/>
                </a:solidFill>
                <a:latin typeface="Endurance Pro Cond" panose="020B0602040504090203" pitchFamily="34" charset="0"/>
              </a:rPr>
              <a:t>Stephanie Park</a:t>
            </a:r>
          </a:p>
          <a:p>
            <a:r>
              <a:rPr lang="en-US" dirty="0">
                <a:solidFill>
                  <a:schemeClr val="tx2"/>
                </a:solidFill>
                <a:latin typeface="Endurance Pro Cond" panose="020B0602040504090203" pitchFamily="34" charset="0"/>
              </a:rPr>
              <a:t>512-499-4378</a:t>
            </a:r>
          </a:p>
          <a:p>
            <a:r>
              <a:rPr lang="en-US" dirty="0">
                <a:solidFill>
                  <a:schemeClr val="tx2"/>
                </a:solidFill>
                <a:latin typeface="Endurance Pro Cond" panose="020B0602040504090203" pitchFamily="34" charset="0"/>
              </a:rPr>
              <a:t>spark@utsystem.edu</a:t>
            </a:r>
          </a:p>
          <a:p>
            <a:endParaRPr lang="en-US" dirty="0">
              <a:latin typeface="Endurance Pro Cond" panose="020B0602040504090203" pitchFamily="34" charset="0"/>
            </a:endParaRPr>
          </a:p>
          <a:p>
            <a:r>
              <a:rPr lang="en-US" dirty="0">
                <a:solidFill>
                  <a:schemeClr val="accent6">
                    <a:lumMod val="75000"/>
                  </a:schemeClr>
                </a:solidFill>
                <a:latin typeface="Endurance Pro Cond" panose="020B0602040504090203" pitchFamily="34" charset="0"/>
              </a:rPr>
              <a:t>UT Dallas</a:t>
            </a:r>
          </a:p>
          <a:p>
            <a:r>
              <a:rPr lang="en-US" dirty="0">
                <a:solidFill>
                  <a:schemeClr val="accent6">
                    <a:lumMod val="75000"/>
                  </a:schemeClr>
                </a:solidFill>
                <a:latin typeface="Endurance Pro Cond" panose="020B0602040504090203" pitchFamily="34" charset="0"/>
              </a:rPr>
              <a:t>UT Tyler</a:t>
            </a:r>
          </a:p>
          <a:p>
            <a:endParaRPr lang="en-US" dirty="0"/>
          </a:p>
        </p:txBody>
      </p:sp>
      <p:sp>
        <p:nvSpPr>
          <p:cNvPr id="8" name="TextBox 7">
            <a:extLst>
              <a:ext uri="{FF2B5EF4-FFF2-40B4-BE49-F238E27FC236}">
                <a16:creationId xmlns:a16="http://schemas.microsoft.com/office/drawing/2014/main" id="{73FFDFD4-8A4F-4DC9-B774-79C52079311D}"/>
              </a:ext>
            </a:extLst>
          </p:cNvPr>
          <p:cNvSpPr txBox="1"/>
          <p:nvPr/>
        </p:nvSpPr>
        <p:spPr>
          <a:xfrm>
            <a:off x="6172200" y="1690628"/>
            <a:ext cx="2163926" cy="1754326"/>
          </a:xfrm>
          <a:prstGeom prst="rect">
            <a:avLst/>
          </a:prstGeom>
          <a:noFill/>
        </p:spPr>
        <p:txBody>
          <a:bodyPr wrap="none" rtlCol="0">
            <a:spAutoFit/>
          </a:bodyPr>
          <a:lstStyle/>
          <a:p>
            <a:r>
              <a:rPr lang="en-US" dirty="0">
                <a:solidFill>
                  <a:schemeClr val="tx2"/>
                </a:solidFill>
                <a:latin typeface="Endurance Pro Cond" panose="020B0602040504090203" pitchFamily="34" charset="0"/>
              </a:rPr>
              <a:t>Cynthia Booker</a:t>
            </a:r>
          </a:p>
          <a:p>
            <a:r>
              <a:rPr lang="en-US" dirty="0">
                <a:solidFill>
                  <a:schemeClr val="tx2"/>
                </a:solidFill>
                <a:latin typeface="Endurance Pro Cond" panose="020B0602040504090203" pitchFamily="34" charset="0"/>
              </a:rPr>
              <a:t>512-322-3779</a:t>
            </a:r>
          </a:p>
          <a:p>
            <a:r>
              <a:rPr lang="en-US" dirty="0">
                <a:solidFill>
                  <a:schemeClr val="tx2"/>
                </a:solidFill>
                <a:latin typeface="Endurance Pro Cond" panose="020B0602040504090203" pitchFamily="34" charset="0"/>
              </a:rPr>
              <a:t>cbooker@utsystem.edu</a:t>
            </a:r>
          </a:p>
          <a:p>
            <a:endParaRPr lang="en-US" dirty="0">
              <a:solidFill>
                <a:srgbClr val="FF0000"/>
              </a:solidFill>
              <a:latin typeface="Endurance Pro Cond" panose="020B0602040504090203" pitchFamily="34" charset="0"/>
            </a:endParaRPr>
          </a:p>
          <a:p>
            <a:r>
              <a:rPr lang="en-US" dirty="0">
                <a:solidFill>
                  <a:schemeClr val="accent6">
                    <a:lumMod val="75000"/>
                  </a:schemeClr>
                </a:solidFill>
                <a:latin typeface="Endurance Pro Cond" panose="020B0602040504090203" pitchFamily="34" charset="0"/>
              </a:rPr>
              <a:t>UT Rio Grande Valley</a:t>
            </a:r>
          </a:p>
          <a:p>
            <a:r>
              <a:rPr lang="en-US" dirty="0">
                <a:solidFill>
                  <a:schemeClr val="accent6">
                    <a:lumMod val="75000"/>
                  </a:schemeClr>
                </a:solidFill>
                <a:latin typeface="Endurance Pro Cond" panose="020B0602040504090203" pitchFamily="34" charset="0"/>
              </a:rPr>
              <a:t>Supply Chain Alliance</a:t>
            </a:r>
          </a:p>
        </p:txBody>
      </p:sp>
    </p:spTree>
    <p:extLst>
      <p:ext uri="{BB962C8B-B14F-4D97-AF65-F5344CB8AC3E}">
        <p14:creationId xmlns:p14="http://schemas.microsoft.com/office/powerpoint/2010/main" val="7850442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9BD83E9-F8B6-999A-CCA9-B02226FFF0F4}"/>
              </a:ext>
            </a:extLst>
          </p:cNvPr>
          <p:cNvSpPr>
            <a:spLocks noGrp="1"/>
          </p:cNvSpPr>
          <p:nvPr>
            <p:ph type="sldNum" sz="quarter" idx="12"/>
          </p:nvPr>
        </p:nvSpPr>
        <p:spPr/>
        <p:txBody>
          <a:bodyPr/>
          <a:lstStyle/>
          <a:p>
            <a:fld id="{A7EE2453-3BC3-4CDC-BBD4-144194DC3BDD}" type="slidenum">
              <a:rPr lang="en-US" smtClean="0"/>
              <a:pPr/>
              <a:t>8</a:t>
            </a:fld>
            <a:endParaRPr lang="en-US" dirty="0"/>
          </a:p>
        </p:txBody>
      </p:sp>
      <p:sp>
        <p:nvSpPr>
          <p:cNvPr id="3" name="TextBox 2">
            <a:extLst>
              <a:ext uri="{FF2B5EF4-FFF2-40B4-BE49-F238E27FC236}">
                <a16:creationId xmlns:a16="http://schemas.microsoft.com/office/drawing/2014/main" id="{B582041F-D899-785A-484F-06AD0F3C978D}"/>
              </a:ext>
            </a:extLst>
          </p:cNvPr>
          <p:cNvSpPr txBox="1"/>
          <p:nvPr/>
        </p:nvSpPr>
        <p:spPr>
          <a:xfrm>
            <a:off x="2504638" y="1809750"/>
            <a:ext cx="4134723" cy="478401"/>
          </a:xfrm>
          <a:prstGeom prst="rect">
            <a:avLst/>
          </a:prstGeom>
          <a:noFill/>
        </p:spPr>
        <p:txBody>
          <a:bodyPr wrap="none" rtlCol="0">
            <a:spAutoFit/>
          </a:bodyPr>
          <a:lstStyle/>
          <a:p>
            <a:pPr algn="ctr">
              <a:lnSpc>
                <a:spcPts val="3200"/>
              </a:lnSpc>
              <a:spcBef>
                <a:spcPct val="0"/>
              </a:spcBef>
            </a:pPr>
            <a:r>
              <a:rPr lang="en-US" sz="2400" dirty="0">
                <a:solidFill>
                  <a:schemeClr val="tx2"/>
                </a:solidFill>
                <a:latin typeface="Endurance Pro Cond Semi Bold" panose="020B0702040504090203" pitchFamily="34" charset="0"/>
                <a:ea typeface="+mj-ea"/>
                <a:cs typeface="Arial" pitchFamily="34" charset="0"/>
              </a:rPr>
              <a:t>Goods and Services Procurement</a:t>
            </a:r>
          </a:p>
        </p:txBody>
      </p:sp>
    </p:spTree>
    <p:extLst>
      <p:ext uri="{BB962C8B-B14F-4D97-AF65-F5344CB8AC3E}">
        <p14:creationId xmlns:p14="http://schemas.microsoft.com/office/powerpoint/2010/main" val="19106831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4CF48F1-4FBC-1C6E-ACBA-B8A6B3FC4401}"/>
              </a:ext>
            </a:extLst>
          </p:cNvPr>
          <p:cNvSpPr>
            <a:spLocks noGrp="1"/>
          </p:cNvSpPr>
          <p:nvPr>
            <p:ph type="sldNum" sz="quarter" idx="12"/>
          </p:nvPr>
        </p:nvSpPr>
        <p:spPr/>
        <p:txBody>
          <a:bodyPr/>
          <a:lstStyle/>
          <a:p>
            <a:fld id="{A7EE2453-3BC3-4CDC-BBD4-144194DC3BDD}" type="slidenum">
              <a:rPr lang="en-US" smtClean="0"/>
              <a:pPr/>
              <a:t>9</a:t>
            </a:fld>
            <a:endParaRPr lang="en-US" dirty="0"/>
          </a:p>
        </p:txBody>
      </p:sp>
      <p:sp>
        <p:nvSpPr>
          <p:cNvPr id="4" name="TextBox 3">
            <a:extLst>
              <a:ext uri="{FF2B5EF4-FFF2-40B4-BE49-F238E27FC236}">
                <a16:creationId xmlns:a16="http://schemas.microsoft.com/office/drawing/2014/main" id="{EF3A2E73-B99B-A6E3-3F97-1F8C5D77502E}"/>
              </a:ext>
            </a:extLst>
          </p:cNvPr>
          <p:cNvSpPr txBox="1"/>
          <p:nvPr/>
        </p:nvSpPr>
        <p:spPr>
          <a:xfrm>
            <a:off x="1447800" y="1885950"/>
            <a:ext cx="2362200" cy="400110"/>
          </a:xfrm>
          <a:prstGeom prst="rect">
            <a:avLst/>
          </a:prstGeom>
          <a:noFill/>
        </p:spPr>
        <p:txBody>
          <a:bodyPr wrap="square">
            <a:spAutoFit/>
          </a:bodyPr>
          <a:lstStyle/>
          <a:p>
            <a:r>
              <a:rPr lang="en-US" sz="2000" b="1" u="sng" dirty="0">
                <a:solidFill>
                  <a:schemeClr val="accent1">
                    <a:lumMod val="50000"/>
                  </a:schemeClr>
                </a:solidFill>
                <a:effectLst>
                  <a:outerShdw blurRad="38100" dist="38100" dir="2700000" algn="tl">
                    <a:srgbClr val="000000">
                      <a:alpha val="43137"/>
                    </a:srgbClr>
                  </a:outerShdw>
                </a:effectLst>
              </a:rPr>
              <a:t>What we are buying</a:t>
            </a:r>
            <a:endParaRPr lang="en-US" sz="2000" dirty="0"/>
          </a:p>
        </p:txBody>
      </p:sp>
      <p:sp>
        <p:nvSpPr>
          <p:cNvPr id="6" name="TextBox 5">
            <a:extLst>
              <a:ext uri="{FF2B5EF4-FFF2-40B4-BE49-F238E27FC236}">
                <a16:creationId xmlns:a16="http://schemas.microsoft.com/office/drawing/2014/main" id="{8FD4AAE9-434E-6078-AFCF-B048B543150A}"/>
              </a:ext>
            </a:extLst>
          </p:cNvPr>
          <p:cNvSpPr txBox="1"/>
          <p:nvPr/>
        </p:nvSpPr>
        <p:spPr>
          <a:xfrm>
            <a:off x="4495800" y="209550"/>
            <a:ext cx="4343400" cy="3970318"/>
          </a:xfrm>
          <a:prstGeom prst="rect">
            <a:avLst/>
          </a:prstGeom>
          <a:noFill/>
        </p:spPr>
        <p:txBody>
          <a:bodyPr wrap="square">
            <a:spAutoFit/>
          </a:bodyPr>
          <a:lstStyle/>
          <a:p>
            <a:pPr marL="285750" indent="-285750">
              <a:buFont typeface="Arial" panose="020B0604020202020204" pitchFamily="34" charset="0"/>
              <a:buChar char="•"/>
            </a:pPr>
            <a:r>
              <a:rPr lang="en-US" sz="1800" dirty="0">
                <a:effectLst>
                  <a:outerShdw blurRad="50800" dist="38100" dir="8100000" algn="tr" rotWithShape="0">
                    <a:prstClr val="black">
                      <a:alpha val="40000"/>
                    </a:prstClr>
                  </a:outerShdw>
                </a:effectLst>
                <a:latin typeface="Arial"/>
                <a:cs typeface="Arial"/>
              </a:rPr>
              <a:t>Promotional/ Marketing items and services</a:t>
            </a:r>
            <a:endParaRPr lang="en-US" sz="1800" dirty="0"/>
          </a:p>
          <a:p>
            <a:pPr marL="285750" indent="-285750">
              <a:buFont typeface="Arial" panose="020B0604020202020204" pitchFamily="34" charset="0"/>
              <a:buChar char="•"/>
            </a:pPr>
            <a:r>
              <a:rPr lang="en-US" sz="1800" dirty="0">
                <a:effectLst>
                  <a:outerShdw blurRad="50800" dist="38100" dir="8100000" algn="tr" rotWithShape="0">
                    <a:prstClr val="black">
                      <a:alpha val="40000"/>
                    </a:prstClr>
                  </a:outerShdw>
                </a:effectLst>
                <a:latin typeface="Arial"/>
                <a:cs typeface="Arial"/>
              </a:rPr>
              <a:t>IT Development, Design and Temp services </a:t>
            </a:r>
            <a:endParaRPr lang="en-US" sz="1800" dirty="0"/>
          </a:p>
          <a:p>
            <a:pPr marL="285750" indent="-285750">
              <a:buFont typeface="Arial" panose="020B0604020202020204" pitchFamily="34" charset="0"/>
              <a:buChar char="•"/>
            </a:pPr>
            <a:r>
              <a:rPr lang="en-US" sz="1800" dirty="0">
                <a:effectLst>
                  <a:outerShdw blurRad="50800" dist="38100" dir="8100000" algn="tr" rotWithShape="0">
                    <a:prstClr val="black">
                      <a:alpha val="40000"/>
                    </a:prstClr>
                  </a:outerShdw>
                </a:effectLst>
                <a:latin typeface="Arial"/>
                <a:cs typeface="Arial"/>
              </a:rPr>
              <a:t>Other Temp services </a:t>
            </a:r>
            <a:endParaRPr lang="en-US" sz="1800" dirty="0"/>
          </a:p>
          <a:p>
            <a:pPr marL="285750" indent="-285750">
              <a:buFont typeface="Arial" panose="020B0604020202020204" pitchFamily="34" charset="0"/>
              <a:buChar char="•"/>
            </a:pPr>
            <a:r>
              <a:rPr lang="en-US" sz="1800" dirty="0">
                <a:effectLst>
                  <a:outerShdw blurRad="50800" dist="38100" dir="8100000" algn="tr" rotWithShape="0">
                    <a:prstClr val="black">
                      <a:alpha val="40000"/>
                    </a:prstClr>
                  </a:outerShdw>
                </a:effectLst>
                <a:latin typeface="Arial"/>
                <a:cs typeface="Arial"/>
              </a:rPr>
              <a:t>Facilities/ Grounds maintenance services (all types) </a:t>
            </a:r>
            <a:endParaRPr lang="en-US" sz="1800" dirty="0"/>
          </a:p>
          <a:p>
            <a:pPr marL="285750" indent="-285750">
              <a:buFont typeface="Arial" panose="020B0604020202020204" pitchFamily="34" charset="0"/>
              <a:buChar char="•"/>
            </a:pPr>
            <a:r>
              <a:rPr lang="en-US" sz="1800" dirty="0">
                <a:effectLst>
                  <a:outerShdw blurRad="50800" dist="38100" dir="8100000" algn="tr" rotWithShape="0">
                    <a:prstClr val="black">
                      <a:alpha val="40000"/>
                    </a:prstClr>
                  </a:outerShdw>
                </a:effectLst>
                <a:latin typeface="Arial"/>
                <a:cs typeface="Arial"/>
              </a:rPr>
              <a:t>Catering services </a:t>
            </a:r>
            <a:endParaRPr lang="en-US" sz="1800" dirty="0"/>
          </a:p>
          <a:p>
            <a:pPr marL="285750" indent="-285750">
              <a:buFont typeface="Arial" panose="020B0604020202020204" pitchFamily="34" charset="0"/>
              <a:buChar char="•"/>
            </a:pPr>
            <a:r>
              <a:rPr lang="en-US" sz="1800" dirty="0">
                <a:effectLst>
                  <a:outerShdw blurRad="50800" dist="38100" dir="8100000" algn="tr" rotWithShape="0">
                    <a:prstClr val="black">
                      <a:alpha val="40000"/>
                    </a:prstClr>
                  </a:outerShdw>
                </a:effectLst>
                <a:latin typeface="Arial"/>
                <a:cs typeface="Arial"/>
              </a:rPr>
              <a:t>Special Trades (electrical, painting, roofing, plumbing, etc.) services </a:t>
            </a:r>
            <a:endParaRPr lang="en-US" sz="1800" dirty="0"/>
          </a:p>
          <a:p>
            <a:pPr marL="285750" indent="-285750">
              <a:buFont typeface="Arial" panose="020B0604020202020204" pitchFamily="34" charset="0"/>
              <a:buChar char="•"/>
            </a:pPr>
            <a:r>
              <a:rPr lang="en-US" sz="1800" dirty="0">
                <a:effectLst>
                  <a:outerShdw blurRad="50800" dist="38100" dir="8100000" algn="tr" rotWithShape="0">
                    <a:prstClr val="black">
                      <a:alpha val="40000"/>
                    </a:prstClr>
                  </a:outerShdw>
                </a:effectLst>
                <a:latin typeface="Arial"/>
                <a:cs typeface="Arial"/>
              </a:rPr>
              <a:t>Architectural/ Engineering services </a:t>
            </a:r>
          </a:p>
          <a:p>
            <a:pPr marL="285750" indent="-285750">
              <a:buFont typeface="Arial" panose="020B0604020202020204" pitchFamily="34" charset="0"/>
              <a:buChar char="•"/>
            </a:pPr>
            <a:r>
              <a:rPr lang="en-US" sz="1800" dirty="0">
                <a:effectLst>
                  <a:outerShdw blurRad="50800" dist="38100" dir="8100000" algn="tr" rotWithShape="0">
                    <a:prstClr val="black">
                      <a:alpha val="40000"/>
                    </a:prstClr>
                  </a:outerShdw>
                </a:effectLst>
                <a:latin typeface="Arial"/>
                <a:cs typeface="Arial"/>
              </a:rPr>
              <a:t>CPA/ Accounting services</a:t>
            </a:r>
            <a:endParaRPr lang="en-US" sz="1800" dirty="0"/>
          </a:p>
          <a:p>
            <a:pPr marL="285750" indent="-285750">
              <a:buFont typeface="Arial" panose="020B0604020202020204" pitchFamily="34" charset="0"/>
              <a:buChar char="•"/>
            </a:pPr>
            <a:r>
              <a:rPr lang="en-US" sz="1800" dirty="0">
                <a:effectLst>
                  <a:outerShdw blurRad="50800" dist="38100" dir="8100000" algn="tr" rotWithShape="0">
                    <a:prstClr val="black">
                      <a:alpha val="40000"/>
                    </a:prstClr>
                  </a:outerShdw>
                </a:effectLst>
                <a:latin typeface="Arial"/>
                <a:cs typeface="Arial"/>
              </a:rPr>
              <a:t>Environmental-related services</a:t>
            </a:r>
          </a:p>
          <a:p>
            <a:pPr marL="285750" indent="-285750">
              <a:buFont typeface="Arial" panose="020B0604020202020204" pitchFamily="34" charset="0"/>
              <a:buChar char="•"/>
            </a:pPr>
            <a:r>
              <a:rPr lang="en-US" sz="1800" dirty="0">
                <a:effectLst>
                  <a:outerShdw blurRad="50800" dist="38100" dir="8100000" algn="tr" rotWithShape="0">
                    <a:prstClr val="black">
                      <a:alpha val="40000"/>
                    </a:prstClr>
                  </a:outerShdw>
                </a:effectLst>
                <a:latin typeface="Arial"/>
                <a:cs typeface="Arial"/>
              </a:rPr>
              <a:t>…and much more!</a:t>
            </a:r>
            <a:endParaRPr lang="en-US" dirty="0"/>
          </a:p>
        </p:txBody>
      </p:sp>
    </p:spTree>
    <p:extLst>
      <p:ext uri="{BB962C8B-B14F-4D97-AF65-F5344CB8AC3E}">
        <p14:creationId xmlns:p14="http://schemas.microsoft.com/office/powerpoint/2010/main" val="19635058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1988</TotalTime>
  <Words>1822</Words>
  <Application>Microsoft Office PowerPoint</Application>
  <PresentationFormat>On-screen Show (16:9)</PresentationFormat>
  <Paragraphs>316</Paragraphs>
  <Slides>21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Arial Narrow</vt:lpstr>
      <vt:lpstr>Calibri</vt:lpstr>
      <vt:lpstr>Endurance Pro Cond</vt:lpstr>
      <vt:lpstr>Endurance Pro Cond Semi Bold</vt:lpstr>
      <vt:lpstr>Times New Roman</vt:lpstr>
      <vt:lpstr>Office Theme</vt:lpstr>
      <vt:lpstr>Doing Business with UT System  Administration Overview</vt:lpstr>
      <vt:lpstr>PowerPoint Presentation</vt:lpstr>
      <vt:lpstr>Things to Know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UT System Campus Agency Codes</vt:lpstr>
      <vt:lpstr>PowerPoint Presentation</vt:lpstr>
      <vt:lpstr>PowerPoint Presentation</vt:lpstr>
      <vt:lpstr>Building Construction Projects OVER $10M Managed by UT System Office of Capital Projects</vt:lpstr>
      <vt:lpstr>PowerPoint Presentation</vt:lpstr>
      <vt:lpstr>PowerPoint Presentation</vt:lpstr>
      <vt:lpstr>PowerPoint Presentation</vt:lpstr>
    </vt:vector>
  </TitlesOfParts>
  <Company>UTSYSTEM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mtrevino</dc:creator>
  <cp:lastModifiedBy>Park, Stephanie</cp:lastModifiedBy>
  <cp:revision>58</cp:revision>
  <cp:lastPrinted>2021-02-03T21:33:09Z</cp:lastPrinted>
  <dcterms:created xsi:type="dcterms:W3CDTF">2012-07-24T16:25:50Z</dcterms:created>
  <dcterms:modified xsi:type="dcterms:W3CDTF">2022-11-18T15:21:52Z</dcterms:modified>
</cp:coreProperties>
</file>